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77" r:id="rId5"/>
    <p:sldId id="278" r:id="rId6"/>
    <p:sldId id="279" r:id="rId7"/>
    <p:sldId id="262" r:id="rId8"/>
    <p:sldId id="263" r:id="rId9"/>
    <p:sldId id="264" r:id="rId10"/>
    <p:sldId id="266" r:id="rId11"/>
    <p:sldId id="267" r:id="rId12"/>
    <p:sldId id="274" r:id="rId13"/>
    <p:sldId id="268" r:id="rId14"/>
    <p:sldId id="269" r:id="rId15"/>
    <p:sldId id="280" r:id="rId16"/>
    <p:sldId id="270" r:id="rId17"/>
    <p:sldId id="271" r:id="rId18"/>
    <p:sldId id="272" r:id="rId19"/>
    <p:sldId id="276" r:id="rId20"/>
    <p:sldId id="281" r:id="rId21"/>
    <p:sldId id="282" r:id="rId22"/>
    <p:sldId id="273" r:id="rId23"/>
    <p:sldId id="275" r:id="rId24"/>
  </p:sldIdLst>
  <p:sldSz cx="10693400" cy="7561263"/>
  <p:notesSz cx="6858000" cy="9144000"/>
  <p:defaultTextStyle>
    <a:defPPr>
      <a:defRPr lang="ru-RU"/>
    </a:defPPr>
    <a:lvl1pPr algn="l" defTabSz="9953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96888" indent="-39688" algn="l" defTabSz="9953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95363" indent="-80963" algn="l" defTabSz="9953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92250" indent="-120650" algn="l" defTabSz="9953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90725" indent="-161925" algn="l" defTabSz="9953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5" autoAdjust="0"/>
    <p:restoredTop sz="94660"/>
  </p:normalViewPr>
  <p:slideViewPr>
    <p:cSldViewPr>
      <p:cViewPr varScale="1">
        <p:scale>
          <a:sx n="62" d="100"/>
          <a:sy n="62" d="100"/>
        </p:scale>
        <p:origin x="1452" y="7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A9A88-B158-4FC2-A79C-1634F7576EDA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A5791-BC5A-466A-ABA3-CEE4B04CF1B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AEBF0-D28E-4956-823C-761A0431AE5F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925E7-214D-4E45-AD80-F1A654DE6C7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C77AB-34B9-40CF-B3F9-F12BC2C8D0C3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0668-7AFD-492B-9D6D-CA836F8BEA4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570DC-DBCB-44B9-80CB-4A333E9B6F84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A6463-2DA6-48CF-9639-F802FCD8C70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4ACC7-D1EB-4F41-8629-E0352C69BC7C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7EA0-4CA1-44A9-93D2-845E362A5D2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2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DE983-D17E-4826-90DB-57151C34578D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8CD29-80D5-4E1C-9236-811D0C4C3C2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3C8FF-9381-4BB8-A2CD-465135CE4D83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59EE7-5355-4DC7-A7B2-74EFC92DCF4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0100E-0C4D-4C44-82E0-DCE0BAB0A47F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5761-6994-4703-A971-E484AEC55A5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6C055-5A83-411F-820C-841489CF68C6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086D5-D85E-4E3C-9750-95C16DFBD23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4A07-3D79-4C3F-86EE-1ABACF15B368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F86C8-D656-4D5B-AF39-9633B10B64D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4939E-E5D2-4819-8556-C327A5C97D3B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BB512-159A-4626-A5B4-15CAA5DC766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 defTabSz="995690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72347B-BAF4-4A9D-B8E6-594B637B39F1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 defTabSz="995690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 defTabSz="995690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46AD76-F806-4C28-A898-3B7789CEB09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0414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1400" rtl="0" fontAlgn="base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14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14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14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14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artip-books.in.ua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hyperlink" Target="https://artip-books.in.ua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artip-books.in.u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s://artip-books.in.ua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://artip-books.in.ua/login/signup.php" TargetMode="External"/><Relationship Id="rId4" Type="http://schemas.openxmlformats.org/officeDocument/2006/relationships/hyperlink" Target="http://artip.com.u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D:\GELIODATA\ЗАКАЗЧИКИ\Тоня\Лого ИМЭМО Брендбук\Презентация страницы - без текста и лого_Страница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3325" y="3563938"/>
            <a:ext cx="3608388" cy="406400"/>
          </a:xfrm>
        </p:spPr>
        <p:txBody>
          <a:bodyPr>
            <a:normAutofit fontScale="90000"/>
          </a:bodyPr>
          <a:lstStyle/>
          <a:p>
            <a:r>
              <a:rPr lang="ru-RU" sz="4500" b="1">
                <a:solidFill>
                  <a:srgbClr val="0D0D0D"/>
                </a:solidFill>
                <a:latin typeface="Myriad Pro"/>
              </a:rPr>
              <a:t>	</a:t>
            </a:r>
            <a:br>
              <a:rPr lang="ru-RU" sz="4500" b="1">
                <a:solidFill>
                  <a:srgbClr val="0D0D0D"/>
                </a:solidFill>
                <a:latin typeface="Myriad Pro"/>
              </a:rPr>
            </a:br>
            <a:br>
              <a:rPr lang="ru-RU" sz="4500" b="1">
                <a:solidFill>
                  <a:srgbClr val="0D0D0D"/>
                </a:solidFill>
                <a:latin typeface="Myriad Pro"/>
              </a:rPr>
            </a:br>
            <a:br>
              <a:rPr lang="pl-PL" sz="4500" b="1">
                <a:solidFill>
                  <a:srgbClr val="0D0D0D"/>
                </a:solidFill>
                <a:latin typeface="Myriad Pro"/>
              </a:rPr>
            </a:br>
            <a:r>
              <a:rPr lang="ru-RU" sz="4500" b="1">
                <a:solidFill>
                  <a:srgbClr val="E46C0A"/>
                </a:solidFill>
                <a:latin typeface="Bookman Old Style" pitchFamily="18" charset="0"/>
              </a:rPr>
              <a:t>ПУТІВНИК СТУДЕНТ</a:t>
            </a:r>
            <a:r>
              <a:rPr lang="pl-PL" sz="4500" b="1">
                <a:solidFill>
                  <a:srgbClr val="E46C0A"/>
                </a:solidFill>
                <a:latin typeface="Bookman Old Style" pitchFamily="18" charset="0"/>
              </a:rPr>
              <a:t>А</a:t>
            </a:r>
            <a:r>
              <a:rPr lang="ru-RU" sz="4500" b="1">
                <a:solidFill>
                  <a:srgbClr val="E46C0A"/>
                </a:solidFill>
                <a:latin typeface="Bookman Old Style" pitchFamily="18" charset="0"/>
              </a:rPr>
              <a:t> </a:t>
            </a:r>
            <a:r>
              <a:rPr lang="ru-RU" sz="2800" b="1">
                <a:solidFill>
                  <a:srgbClr val="E46C0A"/>
                </a:solidFill>
                <a:latin typeface="Bookman Old Style" pitchFamily="18" charset="0"/>
              </a:rPr>
              <a:t>АКАДЕМІ</a:t>
            </a:r>
            <a:r>
              <a:rPr lang="pl-PL" sz="2800" b="1">
                <a:solidFill>
                  <a:srgbClr val="E46C0A"/>
                </a:solidFill>
                <a:latin typeface="Bookman Old Style" pitchFamily="18" charset="0"/>
              </a:rPr>
              <a:t>Ї</a:t>
            </a:r>
            <a:r>
              <a:rPr lang="ru-RU" sz="2800" b="1">
                <a:solidFill>
                  <a:srgbClr val="E46C0A"/>
                </a:solidFill>
                <a:latin typeface="Bookman Old Style" pitchFamily="18" charset="0"/>
              </a:rPr>
              <a:t> </a:t>
            </a:r>
            <a:br>
              <a:rPr lang="ru-RU" sz="2800" b="1">
                <a:solidFill>
                  <a:srgbClr val="E46C0A"/>
                </a:solidFill>
                <a:latin typeface="Bookman Old Style" pitchFamily="18" charset="0"/>
              </a:rPr>
            </a:br>
            <a:r>
              <a:rPr lang="ru-RU" sz="2800" b="1">
                <a:solidFill>
                  <a:srgbClr val="E46C0A"/>
                </a:solidFill>
                <a:latin typeface="Bookman Old Style" pitchFamily="18" charset="0"/>
              </a:rPr>
              <a:t>РЕКРЕАЦІЙНИХ ТЕХНОЛОГІЙ І ПРАВА</a:t>
            </a:r>
          </a:p>
        </p:txBody>
      </p:sp>
      <p:pic>
        <p:nvPicPr>
          <p:cNvPr id="13315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2463" y="1331913"/>
            <a:ext cx="23161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196276228_900165477233501_740943006546062614_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28675"/>
            <a:ext cx="5965825" cy="6048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D:\GELIODATA\ЗАКАЗЧИКИ\Тоня\Лого ИМЭМО Брендбук\Презентация страницы - без текста и лого_Страница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0"/>
            <a:ext cx="10691812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Объект 2"/>
          <p:cNvSpPr>
            <a:spLocks noGrp="1"/>
          </p:cNvSpPr>
          <p:nvPr>
            <p:ph idx="4294967295"/>
          </p:nvPr>
        </p:nvSpPr>
        <p:spPr>
          <a:xfrm>
            <a:off x="450850" y="1404938"/>
            <a:ext cx="9936163" cy="9350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600"/>
              <a:t>	</a:t>
            </a:r>
            <a:r>
              <a:rPr lang="pl-PL" sz="180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ru-RU" sz="1800">
              <a:latin typeface="Cambria" pitchFamily="18" charset="0"/>
            </a:endParaRPr>
          </a:p>
        </p:txBody>
      </p:sp>
      <p:pic>
        <p:nvPicPr>
          <p:cNvPr id="24580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7513" y="396875"/>
            <a:ext cx="1111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22288" y="828675"/>
            <a:ext cx="6264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uk-UA" sz="4000" b="1">
                <a:solidFill>
                  <a:schemeClr val="tx2"/>
                </a:solidFill>
                <a:latin typeface="Cambria" pitchFamily="18" charset="0"/>
              </a:rPr>
              <a:t>Якою є тривалість пар?</a:t>
            </a:r>
            <a:endParaRPr lang="ru-RU" sz="4000">
              <a:solidFill>
                <a:schemeClr val="tx2"/>
              </a:solidFill>
              <a:latin typeface="Cambria" pitchFamily="18" charset="0"/>
            </a:endParaRPr>
          </a:p>
        </p:txBody>
      </p:sp>
      <p:graphicFrame>
        <p:nvGraphicFramePr>
          <p:cNvPr id="24694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544219"/>
              </p:ext>
            </p:extLst>
          </p:nvPr>
        </p:nvGraphicFramePr>
        <p:xfrm>
          <a:off x="2178050" y="1908175"/>
          <a:ext cx="6831013" cy="4480560"/>
        </p:xfrm>
        <a:graphic>
          <a:graphicData uri="http://schemas.openxmlformats.org/drawingml/2006/table">
            <a:tbl>
              <a:tblPr/>
              <a:tblGrid>
                <a:gridCol w="258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3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813"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Пара</a:t>
                      </a:r>
                      <a:endParaRPr kumimoji="0" lang="uk-U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3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Час початку </a:t>
                      </a: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час завершення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3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Microsoft Sans Serif" pitchFamily="34" charset="0"/>
                          <a:ea typeface="Times New Roman" pitchFamily="18" charset="0"/>
                          <a:cs typeface="Microsoft Sans Serif" pitchFamily="34" charset="0"/>
                        </a:rPr>
                        <a:t>1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Microsoft Sans Serif" pitchFamily="34" charset="0"/>
                          <a:ea typeface="Times New Roman" pitchFamily="18" charset="0"/>
                          <a:cs typeface="Microsoft Sans Serif" pitchFamily="34" charset="0"/>
                        </a:rPr>
                        <a:t>8:15 </a:t>
                      </a: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 pitchFamily="18" charset="0"/>
                          <a:cs typeface="Microsoft Sans Serif" pitchFamily="34" charset="0"/>
                        </a:rPr>
                        <a:t>–</a:t>
                      </a: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Microsoft Sans Serif" pitchFamily="34" charset="0"/>
                          <a:ea typeface="Times New Roman" pitchFamily="18" charset="0"/>
                          <a:cs typeface="Microsoft Sans Serif" pitchFamily="34" charset="0"/>
                        </a:rPr>
                        <a:t> 9:35</a:t>
                      </a:r>
                      <a:endParaRPr kumimoji="0" lang="uk-U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Microsoft Sans Serif" pitchFamily="34" charset="0"/>
                          <a:ea typeface="Times New Roman" pitchFamily="18" charset="0"/>
                          <a:cs typeface="Microsoft Sans Serif" pitchFamily="34" charset="0"/>
                        </a:rPr>
                        <a:t>2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Microsoft Sans Serif" pitchFamily="34" charset="0"/>
                          <a:ea typeface="Times New Roman" pitchFamily="18" charset="0"/>
                          <a:cs typeface="Microsoft Sans Serif" pitchFamily="34" charset="0"/>
                        </a:rPr>
                        <a:t>9:45 </a:t>
                      </a: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 pitchFamily="18" charset="0"/>
                          <a:cs typeface="Microsoft Sans Serif" pitchFamily="34" charset="0"/>
                        </a:rPr>
                        <a:t>–</a:t>
                      </a: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Microsoft Sans Serif" pitchFamily="34" charset="0"/>
                          <a:ea typeface="Times New Roman" pitchFamily="18" charset="0"/>
                          <a:cs typeface="Microsoft Sans Serif" pitchFamily="34" charset="0"/>
                        </a:rPr>
                        <a:t> 11:05</a:t>
                      </a:r>
                      <a:endParaRPr kumimoji="0" lang="uk-U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Microsoft Sans Serif" pitchFamily="34" charset="0"/>
                          <a:ea typeface="Times New Roman" pitchFamily="18" charset="0"/>
                          <a:cs typeface="Microsoft Sans Serif" pitchFamily="34" charset="0"/>
                        </a:rPr>
                        <a:t>3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Microsoft Sans Serif" pitchFamily="34" charset="0"/>
                          <a:ea typeface="Times New Roman" pitchFamily="18" charset="0"/>
                          <a:cs typeface="Microsoft Sans Serif" pitchFamily="34" charset="0"/>
                        </a:rPr>
                        <a:t>11:25 </a:t>
                      </a: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 pitchFamily="18" charset="0"/>
                          <a:cs typeface="Microsoft Sans Serif" pitchFamily="34" charset="0"/>
                        </a:rPr>
                        <a:t>–</a:t>
                      </a: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Microsoft Sans Serif" pitchFamily="34" charset="0"/>
                          <a:ea typeface="Times New Roman" pitchFamily="18" charset="0"/>
                          <a:cs typeface="Microsoft Sans Serif" pitchFamily="34" charset="0"/>
                        </a:rPr>
                        <a:t> 12:45</a:t>
                      </a:r>
                      <a:endParaRPr kumimoji="0" lang="uk-U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Microsoft Sans Serif" pitchFamily="34" charset="0"/>
                          <a:ea typeface="Times New Roman" pitchFamily="18" charset="0"/>
                          <a:cs typeface="Microsoft Sans Serif" pitchFamily="34" charset="0"/>
                        </a:rPr>
                        <a:t>4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Microsoft Sans Serif" pitchFamily="34" charset="0"/>
                          <a:ea typeface="Times New Roman" pitchFamily="18" charset="0"/>
                          <a:cs typeface="Microsoft Sans Serif" pitchFamily="34" charset="0"/>
                        </a:rPr>
                        <a:t>12:50 </a:t>
                      </a: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 pitchFamily="18" charset="0"/>
                          <a:cs typeface="Microsoft Sans Serif" pitchFamily="34" charset="0"/>
                        </a:rPr>
                        <a:t>–</a:t>
                      </a: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Microsoft Sans Serif" pitchFamily="34" charset="0"/>
                          <a:ea typeface="Times New Roman" pitchFamily="18" charset="0"/>
                          <a:cs typeface="Microsoft Sans Serif" pitchFamily="34" charset="0"/>
                        </a:rPr>
                        <a:t> 14:10</a:t>
                      </a:r>
                      <a:endParaRPr kumimoji="0" lang="uk-U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Microsoft Sans Serif" pitchFamily="34" charset="0"/>
                          <a:ea typeface="Times New Roman" pitchFamily="18" charset="0"/>
                          <a:cs typeface="Microsoft Sans Serif" pitchFamily="34" charset="0"/>
                        </a:rPr>
                        <a:t>5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Microsoft Sans Serif" pitchFamily="34" charset="0"/>
                          <a:ea typeface="Times New Roman" pitchFamily="18" charset="0"/>
                          <a:cs typeface="Microsoft Sans Serif" pitchFamily="34" charset="0"/>
                        </a:rPr>
                        <a:t>14:15 </a:t>
                      </a: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 pitchFamily="18" charset="0"/>
                          <a:cs typeface="Microsoft Sans Serif" pitchFamily="34" charset="0"/>
                        </a:rPr>
                        <a:t>–</a:t>
                      </a: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Microsoft Sans Serif" pitchFamily="34" charset="0"/>
                          <a:ea typeface="Times New Roman" pitchFamily="18" charset="0"/>
                          <a:cs typeface="Microsoft Sans Serif" pitchFamily="34" charset="0"/>
                        </a:rPr>
                        <a:t> 15:35</a:t>
                      </a:r>
                      <a:endParaRPr kumimoji="0" lang="uk-U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Microsoft Sans Serif" pitchFamily="34" charset="0"/>
                          <a:ea typeface="Times New Roman" pitchFamily="18" charset="0"/>
                          <a:cs typeface="Microsoft Sans Serif" pitchFamily="34" charset="0"/>
                        </a:rPr>
                        <a:t>6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Microsoft Sans Serif" pitchFamily="34" charset="0"/>
                          <a:ea typeface="Times New Roman" pitchFamily="18" charset="0"/>
                          <a:cs typeface="Microsoft Sans Serif" pitchFamily="34" charset="0"/>
                        </a:rPr>
                        <a:t>15:55 </a:t>
                      </a: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 pitchFamily="18" charset="0"/>
                          <a:cs typeface="Microsoft Sans Serif" pitchFamily="34" charset="0"/>
                        </a:rPr>
                        <a:t>–</a:t>
                      </a: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Microsoft Sans Serif" pitchFamily="34" charset="0"/>
                          <a:ea typeface="Times New Roman" pitchFamily="18" charset="0"/>
                          <a:cs typeface="Microsoft Sans Serif" pitchFamily="34" charset="0"/>
                        </a:rPr>
                        <a:t> 17:15</a:t>
                      </a:r>
                      <a:endParaRPr kumimoji="0" lang="uk-U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Microsoft Sans Serif" pitchFamily="34" charset="0"/>
                          <a:ea typeface="Times New Roman" pitchFamily="18" charset="0"/>
                          <a:cs typeface="Microsoft Sans Serif" pitchFamily="34" charset="0"/>
                        </a:rPr>
                        <a:t>7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Microsoft Sans Serif" pitchFamily="34" charset="0"/>
                          <a:ea typeface="Times New Roman" pitchFamily="18" charset="0"/>
                          <a:cs typeface="Microsoft Sans Serif" pitchFamily="34" charset="0"/>
                        </a:rPr>
                        <a:t>17:20 </a:t>
                      </a: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 pitchFamily="18" charset="0"/>
                          <a:cs typeface="Microsoft Sans Serif" pitchFamily="34" charset="0"/>
                        </a:rPr>
                        <a:t>–</a:t>
                      </a: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Microsoft Sans Serif" pitchFamily="34" charset="0"/>
                          <a:ea typeface="Times New Roman" pitchFamily="18" charset="0"/>
                          <a:cs typeface="Microsoft Sans Serif" pitchFamily="34" charset="0"/>
                        </a:rPr>
                        <a:t> 18:40</a:t>
                      </a:r>
                      <a:endParaRPr kumimoji="0" lang="uk-U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Microsoft Sans Serif" pitchFamily="34" charset="0"/>
                          <a:ea typeface="Times New Roman" pitchFamily="18" charset="0"/>
                          <a:cs typeface="Microsoft Sans Serif" pitchFamily="34" charset="0"/>
                        </a:rPr>
                        <a:t>8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Microsoft Sans Serif" pitchFamily="34" charset="0"/>
                          <a:ea typeface="Times New Roman" pitchFamily="18" charset="0"/>
                          <a:cs typeface="Microsoft Sans Serif" pitchFamily="34" charset="0"/>
                        </a:rPr>
                        <a:t>18:45 </a:t>
                      </a: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 pitchFamily="18" charset="0"/>
                          <a:cs typeface="Microsoft Sans Serif" pitchFamily="34" charset="0"/>
                        </a:rPr>
                        <a:t>–</a:t>
                      </a: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Microsoft Sans Serif" pitchFamily="34" charset="0"/>
                          <a:ea typeface="Times New Roman" pitchFamily="18" charset="0"/>
                          <a:cs typeface="Microsoft Sans Serif" pitchFamily="34" charset="0"/>
                        </a:rPr>
                        <a:t> 20:05</a:t>
                      </a:r>
                      <a:endParaRPr kumimoji="0" lang="uk-U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D:\GELIODATA\ЗАКАЗЧИКИ\Тоня\Лого ИМЭМО Брендбук\Презентация страницы - без текста и лого_Страница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Объект 2"/>
          <p:cNvSpPr>
            <a:spLocks noGrp="1"/>
          </p:cNvSpPr>
          <p:nvPr>
            <p:ph idx="4294967295"/>
          </p:nvPr>
        </p:nvSpPr>
        <p:spPr>
          <a:xfrm>
            <a:off x="450850" y="1404938"/>
            <a:ext cx="9936163" cy="51133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600" dirty="0"/>
              <a:t>	</a:t>
            </a:r>
            <a:r>
              <a:rPr lang="pl-PL" sz="1800" dirty="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ru-RU" sz="1800" dirty="0">
              <a:latin typeface="Cambria" pitchFamily="18" charset="0"/>
            </a:endParaRPr>
          </a:p>
        </p:txBody>
      </p:sp>
      <p:pic>
        <p:nvPicPr>
          <p:cNvPr id="25604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7513" y="396875"/>
            <a:ext cx="1111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66750" y="1620838"/>
            <a:ext cx="972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ru-RU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38188" y="1620838"/>
            <a:ext cx="9217025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uk-UA" sz="3600" b="1" dirty="0">
                <a:solidFill>
                  <a:schemeClr val="tx2"/>
                </a:solidFill>
                <a:latin typeface="Cambria" pitchFamily="18" charset="0"/>
              </a:rPr>
              <a:t>Де </a:t>
            </a:r>
            <a:r>
              <a:rPr lang="uk-UA" sz="3600" b="1" dirty="0" err="1">
                <a:solidFill>
                  <a:schemeClr val="tx2"/>
                </a:solidFill>
                <a:latin typeface="Cambria" pitchFamily="18" charset="0"/>
              </a:rPr>
              <a:t>мож</a:t>
            </a:r>
            <a:r>
              <a:rPr lang="pl-PL" sz="3600" b="1" dirty="0">
                <a:solidFill>
                  <a:schemeClr val="tx2"/>
                </a:solidFill>
                <a:latin typeface="Cambria" pitchFamily="18" charset="0"/>
              </a:rPr>
              <a:t>на</a:t>
            </a:r>
            <a:r>
              <a:rPr lang="uk-UA" sz="3600" b="1" dirty="0">
                <a:solidFill>
                  <a:schemeClr val="tx2"/>
                </a:solidFill>
                <a:latin typeface="Cambria" pitchFamily="18" charset="0"/>
              </a:rPr>
              <a:t> знайти графік навчального процесу?</a:t>
            </a:r>
            <a:endParaRPr lang="pl-PL" sz="3600" b="1" dirty="0">
              <a:solidFill>
                <a:schemeClr val="tx2"/>
              </a:solidFill>
              <a:latin typeface="Cambria" pitchFamily="18" charset="0"/>
            </a:endParaRPr>
          </a:p>
          <a:p>
            <a:pPr defTabSz="914400"/>
            <a:endParaRPr lang="uk-UA" sz="3600" b="1" dirty="0">
              <a:solidFill>
                <a:schemeClr val="tx2"/>
              </a:solidFill>
              <a:latin typeface="Cambria" pitchFamily="18" charset="0"/>
            </a:endParaRPr>
          </a:p>
          <a:p>
            <a:pPr defTabSz="914400"/>
            <a:r>
              <a:rPr lang="uk-UA" dirty="0">
                <a:solidFill>
                  <a:schemeClr val="tx2"/>
                </a:solidFill>
                <a:latin typeface="Cambria" pitchFamily="18" charset="0"/>
              </a:rPr>
              <a:t>Графіки навчального процесу на навчальний рік для студентів усіх спеціальностей всіх рівнів освіти денної та заочної форм навчання </a:t>
            </a:r>
            <a:r>
              <a:rPr lang="pl-PL" dirty="0">
                <a:solidFill>
                  <a:schemeClr val="tx2"/>
                </a:solidFill>
                <a:latin typeface="Cambria" pitchFamily="18" charset="0"/>
              </a:rPr>
              <a:t>Академії рекреаційних технологій і права </a:t>
            </a:r>
            <a:r>
              <a:rPr lang="uk-UA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pl-PL" dirty="0">
                <a:solidFill>
                  <a:schemeClr val="tx2"/>
                </a:solidFill>
                <a:latin typeface="Cambria" pitchFamily="18" charset="0"/>
              </a:rPr>
              <a:t>можна знайти на сайті інформаційної підтримки Академії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hlinkClick r:id="rId4"/>
              </a:rPr>
              <a:t>https://artip-books.in.ua</a:t>
            </a:r>
            <a:r>
              <a:rPr lang="pl-PL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  <a:p>
            <a:pPr defTabSz="914400"/>
            <a:endParaRPr lang="uk-UA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357" y="3663326"/>
            <a:ext cx="3070849" cy="30708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D:\GELIODATA\ЗАКАЗЧИКИ\Тоня\Лого ИМЭМО Брендбук\Презентация страницы - без текста и лого_Страница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-1588"/>
            <a:ext cx="10691812" cy="756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7513" y="396875"/>
            <a:ext cx="1111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809625" y="1836738"/>
            <a:ext cx="6265267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uk-UA" sz="3600" b="1" dirty="0">
                <a:solidFill>
                  <a:schemeClr val="tx2"/>
                </a:solidFill>
                <a:latin typeface="Cambria" pitchFamily="18" charset="0"/>
              </a:rPr>
              <a:t>Які дисципліни </a:t>
            </a:r>
            <a:r>
              <a:rPr lang="pl-PL" sz="3600" b="1" dirty="0">
                <a:solidFill>
                  <a:schemeClr val="tx2"/>
                </a:solidFill>
                <a:latin typeface="Cambria" pitchFamily="18" charset="0"/>
              </a:rPr>
              <a:t>вивчатимете</a:t>
            </a:r>
            <a:r>
              <a:rPr lang="uk-UA" sz="3600" b="1" dirty="0">
                <a:solidFill>
                  <a:schemeClr val="tx2"/>
                </a:solidFill>
                <a:latin typeface="Cambria" pitchFamily="18" charset="0"/>
              </a:rPr>
              <a:t> упродовж семестру?</a:t>
            </a:r>
            <a:endParaRPr lang="pl-PL" sz="3600" b="1" dirty="0">
              <a:solidFill>
                <a:schemeClr val="tx2"/>
              </a:solidFill>
              <a:latin typeface="Cambria" pitchFamily="18" charset="0"/>
            </a:endParaRPr>
          </a:p>
          <a:p>
            <a:pPr defTabSz="914400"/>
            <a:endParaRPr lang="pl-PL" b="1" dirty="0">
              <a:solidFill>
                <a:schemeClr val="tx2"/>
              </a:solidFill>
              <a:latin typeface="Cambria" pitchFamily="18" charset="0"/>
            </a:endParaRPr>
          </a:p>
          <a:p>
            <a:pPr defTabSz="914400"/>
            <a:r>
              <a:rPr lang="pl-PL" b="1" dirty="0">
                <a:solidFill>
                  <a:schemeClr val="tx2"/>
                </a:solidFill>
                <a:latin typeface="Cambria" pitchFamily="18" charset="0"/>
              </a:rPr>
              <a:t>З переліком дисциплін можна ознайомитись </a:t>
            </a:r>
            <a:endParaRPr lang="uk-UA" b="1" dirty="0">
              <a:solidFill>
                <a:schemeClr val="tx2"/>
              </a:solidFill>
              <a:latin typeface="Cambria" pitchFamily="18" charset="0"/>
            </a:endParaRPr>
          </a:p>
          <a:p>
            <a:pPr defTabSz="914400"/>
            <a:r>
              <a:rPr lang="pl-PL" b="1" dirty="0">
                <a:solidFill>
                  <a:schemeClr val="tx2"/>
                </a:solidFill>
                <a:latin typeface="Cambria" pitchFamily="18" charset="0"/>
              </a:rPr>
              <a:t>за допомогою електронного ресурсу </a:t>
            </a:r>
            <a:endParaRPr lang="uk-UA" b="1" dirty="0">
              <a:solidFill>
                <a:schemeClr val="tx2"/>
              </a:solidFill>
              <a:latin typeface="Cambria" pitchFamily="18" charset="0"/>
            </a:endParaRPr>
          </a:p>
          <a:p>
            <a:pPr defTabSz="914400"/>
            <a:r>
              <a:rPr lang="ru-RU" b="1" dirty="0">
                <a:solidFill>
                  <a:schemeClr val="tx2"/>
                </a:solidFill>
                <a:hlinkClick r:id="rId4"/>
              </a:rPr>
              <a:t>https://artip-books.in.ua</a:t>
            </a:r>
            <a:r>
              <a:rPr lang="pl-PL" b="1" dirty="0">
                <a:solidFill>
                  <a:schemeClr val="tx2"/>
                </a:solidFill>
              </a:rPr>
              <a:t> </a:t>
            </a:r>
            <a:endParaRPr lang="ru-RU" sz="3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74" y="3191037"/>
            <a:ext cx="4351506" cy="326226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D:\GELIODATA\ЗАКАЗЧИКИ\Тоня\Лого ИМЭМО Брендбук\Презентация страницы - без текста и лого_Страница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7513" y="396875"/>
            <a:ext cx="1111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906539" y="1620838"/>
            <a:ext cx="626457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uk-UA" sz="3600" b="1" dirty="0">
                <a:solidFill>
                  <a:srgbClr val="002060"/>
                </a:solidFill>
                <a:latin typeface="Cambria" pitchFamily="18" charset="0"/>
              </a:rPr>
              <a:t>Чи зможе</a:t>
            </a:r>
            <a:r>
              <a:rPr lang="pl-PL" sz="3600" b="1" dirty="0">
                <a:solidFill>
                  <a:srgbClr val="002060"/>
                </a:solidFill>
                <a:latin typeface="Cambria" pitchFamily="18" charset="0"/>
              </a:rPr>
              <a:t>те</a:t>
            </a:r>
            <a:r>
              <a:rPr lang="uk-UA" sz="3600" b="1" dirty="0">
                <a:solidFill>
                  <a:srgbClr val="002060"/>
                </a:solidFill>
                <a:latin typeface="Cambria" pitchFamily="18" charset="0"/>
              </a:rPr>
              <a:t> самостійно обирати навчальні</a:t>
            </a:r>
            <a:r>
              <a:rPr lang="pl-PL" sz="36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sz="3600" b="1" dirty="0">
                <a:solidFill>
                  <a:srgbClr val="002060"/>
                </a:solidFill>
                <a:latin typeface="Cambria" pitchFamily="18" charset="0"/>
              </a:rPr>
              <a:t>дисципліни?</a:t>
            </a:r>
            <a:endParaRPr lang="uk-UA" sz="3600" dirty="0">
              <a:solidFill>
                <a:srgbClr val="002060"/>
              </a:solidFill>
              <a:latin typeface="Cambria" pitchFamily="18" charset="0"/>
            </a:endParaRPr>
          </a:p>
          <a:p>
            <a:pPr algn="just" defTabSz="914400"/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Так. Обсяг обов’язкових навчальних дисциплін в межах кожної освітньої</a:t>
            </a:r>
          </a:p>
          <a:p>
            <a:pPr algn="just" defTabSz="914400"/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програми (ОП) </a:t>
            </a:r>
            <a:r>
              <a:rPr lang="uk-UA" dirty="0" err="1">
                <a:solidFill>
                  <a:srgbClr val="002060"/>
                </a:solidFill>
                <a:latin typeface="Cambria" pitchFamily="18" charset="0"/>
              </a:rPr>
              <a:t>бакалаврату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 становить не більше 75%, а вибіркових навчальних дисциплін – не менше 25% від загального обсягу кредитів ЄКТС ОП.</a:t>
            </a:r>
          </a:p>
          <a:p>
            <a:pPr algn="just" defTabSz="914400"/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Вибіркові навчальні дисципліни, залежно від ОП, Ви обиратимете на 1, 2, 3 курсах для вивчення на наступному курсі (2, 3 або 4 відповідно) через</a:t>
            </a:r>
          </a:p>
          <a:p>
            <a:pPr algn="just" defTabSz="914400"/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персональний електронний кабінет </a:t>
            </a:r>
          </a:p>
          <a:p>
            <a:pPr algn="just" defTabSz="914400"/>
            <a:r>
              <a:rPr lang="ru-RU" b="1" dirty="0">
                <a:solidFill>
                  <a:srgbClr val="002060"/>
                </a:solidFill>
                <a:hlinkClick r:id="rId4"/>
              </a:rPr>
              <a:t>https://artip-books.in.ua</a:t>
            </a:r>
            <a:r>
              <a:rPr lang="pl-PL" b="1" dirty="0">
                <a:solidFill>
                  <a:srgbClr val="002060"/>
                </a:solidFill>
              </a:rPr>
              <a:t>.</a:t>
            </a:r>
            <a:r>
              <a:rPr lang="pl-PL" u="sng" dirty="0">
                <a:solidFill>
                  <a:srgbClr val="002060"/>
                </a:solidFill>
                <a:latin typeface="Cambria" pitchFamily="18" charset="0"/>
              </a:rPr>
              <a:t> </a:t>
            </a:r>
            <a:endParaRPr lang="ru-RU" u="sng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98" y="2094170"/>
            <a:ext cx="3053931" cy="33745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D:\GELIODATA\ЗАКАЗЧИКИ\Тоня\Лого ИМЭМО Брендбук\Презентация страницы - без текста и лого_Страница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7513" y="396875"/>
            <a:ext cx="1111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09625" y="1476375"/>
            <a:ext cx="9361488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uk-UA" sz="2400" b="1">
                <a:solidFill>
                  <a:schemeClr val="tx2"/>
                </a:solidFill>
                <a:latin typeface="Cambria" pitchFamily="18" charset="0"/>
              </a:rPr>
              <a:t>Як</a:t>
            </a:r>
            <a:r>
              <a:rPr lang="pl-PL" sz="2400" b="1">
                <a:solidFill>
                  <a:schemeClr val="tx2"/>
                </a:solidFill>
                <a:latin typeface="Cambria" pitchFamily="18" charset="0"/>
              </a:rPr>
              <a:t>і</a:t>
            </a:r>
            <a:r>
              <a:rPr lang="uk-UA" sz="2400" b="1">
                <a:solidFill>
                  <a:schemeClr val="tx2"/>
                </a:solidFill>
                <a:latin typeface="Cambria" pitchFamily="18" charset="0"/>
              </a:rPr>
              <a:t> працівники </a:t>
            </a:r>
            <a:r>
              <a:rPr lang="pl-PL" sz="2400" b="1">
                <a:solidFill>
                  <a:schemeClr val="tx2"/>
                </a:solidFill>
                <a:latin typeface="Cambria" pitchFamily="18" charset="0"/>
              </a:rPr>
              <a:t>адміністративного складу, відділів та </a:t>
            </a:r>
            <a:r>
              <a:rPr lang="uk-UA" sz="2400" b="1">
                <a:solidFill>
                  <a:schemeClr val="tx2"/>
                </a:solidFill>
                <a:latin typeface="Cambria" pitchFamily="18" charset="0"/>
              </a:rPr>
              <a:t>викладачі передаватимуть</a:t>
            </a:r>
            <a:r>
              <a:rPr lang="pl-PL" sz="2400" b="1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uk-UA" sz="2400" b="1">
                <a:solidFill>
                  <a:schemeClr val="tx2"/>
                </a:solidFill>
                <a:latin typeface="Cambria" pitchFamily="18" charset="0"/>
              </a:rPr>
              <a:t>інформацію?</a:t>
            </a:r>
            <a:endParaRPr lang="uk-UA" sz="2400">
              <a:solidFill>
                <a:schemeClr val="tx2"/>
              </a:solidFill>
              <a:latin typeface="Cambria" pitchFamily="18" charset="0"/>
            </a:endParaRPr>
          </a:p>
          <a:p>
            <a:pPr defTabSz="914400"/>
            <a:r>
              <a:rPr lang="uk-UA" b="1" u="sng">
                <a:solidFill>
                  <a:schemeClr val="tx2"/>
                </a:solidFill>
                <a:latin typeface="Cambria" pitchFamily="18" charset="0"/>
              </a:rPr>
              <a:t>Найчастіше Ви отримуватимете інформацію:</a:t>
            </a:r>
          </a:p>
          <a:p>
            <a:pPr defTabSz="914400">
              <a:buFontTx/>
              <a:buChar char="•"/>
            </a:pPr>
            <a:r>
              <a:rPr lang="uk-UA">
                <a:solidFill>
                  <a:schemeClr val="tx2"/>
                </a:solidFill>
                <a:latin typeface="Cambria" pitchFamily="18" charset="0"/>
              </a:rPr>
              <a:t>на свій персональний корпоративний e-mail;</a:t>
            </a:r>
          </a:p>
          <a:p>
            <a:pPr defTabSz="914400">
              <a:buFontTx/>
              <a:buChar char="•"/>
            </a:pPr>
            <a:r>
              <a:rPr lang="uk-UA">
                <a:solidFill>
                  <a:schemeClr val="tx2"/>
                </a:solidFill>
                <a:latin typeface="Cambria" pitchFamily="18" charset="0"/>
              </a:rPr>
              <a:t>через старосту своєї групи;</a:t>
            </a:r>
          </a:p>
          <a:p>
            <a:pPr defTabSz="914400">
              <a:buFontTx/>
              <a:buChar char="•"/>
            </a:pPr>
            <a:r>
              <a:rPr lang="uk-UA">
                <a:solidFill>
                  <a:schemeClr val="tx2"/>
                </a:solidFill>
                <a:latin typeface="Cambria" pitchFamily="18" charset="0"/>
              </a:rPr>
              <a:t>через свого куратора;</a:t>
            </a:r>
          </a:p>
          <a:p>
            <a:pPr defTabSz="914400">
              <a:buFontTx/>
              <a:buChar char="•"/>
            </a:pPr>
            <a:r>
              <a:rPr lang="uk-UA">
                <a:solidFill>
                  <a:schemeClr val="tx2"/>
                </a:solidFill>
                <a:latin typeface="Cambria" pitchFamily="18" charset="0"/>
              </a:rPr>
              <a:t>через Ваш персональний електронний кабінет;</a:t>
            </a:r>
            <a:endParaRPr lang="pl-PL">
              <a:solidFill>
                <a:schemeClr val="tx2"/>
              </a:solidFill>
              <a:latin typeface="Cambria" pitchFamily="18" charset="0"/>
            </a:endParaRPr>
          </a:p>
          <a:p>
            <a:pPr defTabSz="914400">
              <a:buFontTx/>
              <a:buChar char="•"/>
            </a:pPr>
            <a:r>
              <a:rPr lang="pl-PL">
                <a:solidFill>
                  <a:schemeClr val="tx2"/>
                </a:solidFill>
                <a:latin typeface="Cambria" pitchFamily="18" charset="0"/>
              </a:rPr>
              <a:t>через начальника або інспектора відділу з навчально-виховної та наукової роботи;</a:t>
            </a:r>
            <a:endParaRPr lang="uk-UA">
              <a:solidFill>
                <a:schemeClr val="tx2"/>
              </a:solidFill>
              <a:latin typeface="Cambria" pitchFamily="18" charset="0"/>
            </a:endParaRPr>
          </a:p>
          <a:p>
            <a:pPr defTabSz="914400">
              <a:buFontTx/>
              <a:buChar char="•"/>
            </a:pPr>
            <a:r>
              <a:rPr lang="uk-UA">
                <a:solidFill>
                  <a:schemeClr val="tx2"/>
                </a:solidFill>
                <a:latin typeface="Cambria" pitchFamily="18" charset="0"/>
              </a:rPr>
              <a:t>безпосередньо від працівника </a:t>
            </a:r>
            <a:r>
              <a:rPr lang="pl-PL">
                <a:solidFill>
                  <a:schemeClr val="tx2"/>
                </a:solidFill>
                <a:latin typeface="Cambria" pitchFamily="18" charset="0"/>
              </a:rPr>
              <a:t>адміністрації</a:t>
            </a:r>
            <a:r>
              <a:rPr lang="uk-UA">
                <a:solidFill>
                  <a:schemeClr val="tx2"/>
                </a:solidFill>
                <a:latin typeface="Cambria" pitchFamily="18" charset="0"/>
              </a:rPr>
              <a:t>, який Вам зателефонує або знайде Вас під час занять.</a:t>
            </a:r>
            <a:endParaRPr lang="ru-RU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D:\GELIODATA\ЗАКАЗЧИКИ\Тоня\Лого ИМЭМО Брендбук\Презентация страницы - без текста и лого_Страница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593725" y="1331913"/>
            <a:ext cx="9432925" cy="5184775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pl-PL" sz="1600" dirty="0">
                <a:latin typeface="Myriad Pro"/>
              </a:rPr>
              <a:t>	</a:t>
            </a:r>
            <a:endParaRPr lang="pl-PL" sz="18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1536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7513" y="396875"/>
            <a:ext cx="1111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93725" y="1763590"/>
            <a:ext cx="9432925" cy="48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260476" y="1585198"/>
            <a:ext cx="943292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Якщо виникають питання – звертаєтесь…</a:t>
            </a:r>
          </a:p>
          <a:p>
            <a:endParaRPr lang="uk-UA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uk-UA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Людмила Тарасюк </a:t>
            </a:r>
            <a:r>
              <a:rPr lang="uk-UA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завідувач відділу з навчально-виховної та наукової роботи (6. пов,67 </a:t>
            </a:r>
            <a:r>
              <a:rPr lang="uk-UA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каб</a:t>
            </a:r>
            <a:r>
              <a:rPr lang="uk-UA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., </a:t>
            </a:r>
            <a:r>
              <a:rPr lang="uk-UA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тел</a:t>
            </a:r>
            <a:r>
              <a:rPr lang="uk-UA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.: 0504381660).</a:t>
            </a:r>
          </a:p>
          <a:p>
            <a:r>
              <a:rPr lang="uk-UA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Зарахування, перевід, успішність, відрахування, академічна відпустка.</a:t>
            </a:r>
          </a:p>
          <a:p>
            <a:endParaRPr lang="uk-UA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uk-UA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Лілія </a:t>
            </a:r>
            <a:r>
              <a:rPr lang="uk-UA" sz="24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Нагурняк</a:t>
            </a:r>
            <a:r>
              <a:rPr lang="uk-UA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начальник відділу </a:t>
            </a:r>
            <a:r>
              <a:rPr lang="uk-UA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кудрів</a:t>
            </a:r>
            <a:r>
              <a:rPr lang="uk-UA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(5 </a:t>
            </a:r>
            <a:r>
              <a:rPr lang="uk-UA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пов</a:t>
            </a:r>
            <a:r>
              <a:rPr lang="uk-UA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., 56 </a:t>
            </a:r>
            <a:r>
              <a:rPr lang="uk-UA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каб</a:t>
            </a:r>
            <a:r>
              <a:rPr lang="uk-UA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., </a:t>
            </a:r>
            <a:r>
              <a:rPr lang="uk-UA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тел</a:t>
            </a:r>
            <a:r>
              <a:rPr lang="uk-UA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.: 0673612461).</a:t>
            </a:r>
          </a:p>
          <a:p>
            <a:r>
              <a:rPr lang="uk-UA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Особова справа студента (оригінали та копії документів).</a:t>
            </a:r>
          </a:p>
          <a:p>
            <a:endParaRPr lang="uk-UA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uk-UA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Маргарита </a:t>
            </a:r>
            <a:r>
              <a:rPr lang="uk-UA" sz="24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Зимоніна</a:t>
            </a:r>
            <a:r>
              <a:rPr lang="uk-UA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головний бухгалтер (5 </a:t>
            </a:r>
            <a:r>
              <a:rPr lang="uk-UA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пов</a:t>
            </a:r>
            <a:r>
              <a:rPr lang="uk-UA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., 58 </a:t>
            </a:r>
            <a:r>
              <a:rPr lang="uk-UA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каб</a:t>
            </a:r>
            <a:r>
              <a:rPr lang="uk-UA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., </a:t>
            </a:r>
            <a:r>
              <a:rPr lang="uk-UA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тел</a:t>
            </a:r>
            <a:r>
              <a:rPr lang="uk-UA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.: 0999277544).</a:t>
            </a:r>
          </a:p>
          <a:p>
            <a:r>
              <a:rPr lang="uk-UA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Договори на навчання, оплата за навчання, заборгованість за навчання, розрахунок вартості за навчання.</a:t>
            </a:r>
          </a:p>
        </p:txBody>
      </p:sp>
    </p:spTree>
    <p:extLst>
      <p:ext uri="{BB962C8B-B14F-4D97-AF65-F5344CB8AC3E}">
        <p14:creationId xmlns:p14="http://schemas.microsoft.com/office/powerpoint/2010/main" val="2176682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D:\GELIODATA\ЗАКАЗЧИКИ\Тоня\Лого ИМЭМО Брендбук\Презентация страницы - без текста и лого_Страница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Объект 2"/>
          <p:cNvSpPr>
            <a:spLocks noGrp="1"/>
          </p:cNvSpPr>
          <p:nvPr>
            <p:ph idx="4294967295"/>
          </p:nvPr>
        </p:nvSpPr>
        <p:spPr>
          <a:xfrm>
            <a:off x="450850" y="1404938"/>
            <a:ext cx="9936163" cy="51133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600"/>
              <a:t>	</a:t>
            </a:r>
            <a:r>
              <a:rPr lang="pl-PL" sz="180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ru-RU" sz="1800">
              <a:latin typeface="Cambria" pitchFamily="18" charset="0"/>
            </a:endParaRPr>
          </a:p>
        </p:txBody>
      </p:sp>
      <p:pic>
        <p:nvPicPr>
          <p:cNvPr id="28676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7513" y="396875"/>
            <a:ext cx="1111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93725" y="1547813"/>
            <a:ext cx="957738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pl-PL" sz="3600" b="1">
                <a:solidFill>
                  <a:schemeClr val="tx2"/>
                </a:solidFill>
                <a:latin typeface="Cambria" pitchFamily="18" charset="0"/>
              </a:rPr>
              <a:t>Запізнення на заняття</a:t>
            </a:r>
          </a:p>
          <a:p>
            <a:pPr defTabSz="914400">
              <a:spcBef>
                <a:spcPct val="50000"/>
              </a:spcBef>
            </a:pPr>
            <a:r>
              <a:rPr lang="uk-UA" sz="2400" b="1">
                <a:solidFill>
                  <a:schemeClr val="tx2"/>
                </a:solidFill>
                <a:latin typeface="Cambria" pitchFamily="18" charset="0"/>
              </a:rPr>
              <a:t>Зателефонуйте </a:t>
            </a:r>
            <a:r>
              <a:rPr lang="pl-PL" sz="2400" b="1">
                <a:solidFill>
                  <a:schemeClr val="tx2"/>
                </a:solidFill>
                <a:latin typeface="Cambria" pitchFamily="18" charset="0"/>
              </a:rPr>
              <a:t>куратору групи, </a:t>
            </a:r>
            <a:r>
              <a:rPr lang="uk-UA" sz="2400" b="1">
                <a:solidFill>
                  <a:schemeClr val="tx2"/>
                </a:solidFill>
                <a:latin typeface="Cambria" pitchFamily="18" charset="0"/>
              </a:rPr>
              <a:t>старості чи комусь з одногрупників та попросіть, щоб попередив викладача.</a:t>
            </a:r>
            <a:endParaRPr lang="ru-RU" sz="2400" b="1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68" y="3244850"/>
            <a:ext cx="3484287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D:\GELIODATA\ЗАКАЗЧИКИ\Тоня\Лого ИМЭМО Брендбук\Презентация страницы - без текста и лого_Страница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10691813" cy="756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7513" y="396875"/>
            <a:ext cx="1111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06388" y="1116013"/>
            <a:ext cx="5040312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uk-UA" sz="3200" b="1">
                <a:solidFill>
                  <a:schemeClr val="tx2"/>
                </a:solidFill>
                <a:latin typeface="Cambria" pitchFamily="18" charset="0"/>
              </a:rPr>
              <a:t>Як реалізувати свій студентський</a:t>
            </a:r>
            <a:r>
              <a:rPr lang="pl-PL" sz="3200" b="1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uk-UA" sz="3200" b="1">
                <a:solidFill>
                  <a:schemeClr val="tx2"/>
                </a:solidFill>
                <a:latin typeface="Cambria" pitchFamily="18" charset="0"/>
              </a:rPr>
              <a:t>потенціал?</a:t>
            </a:r>
            <a:endParaRPr lang="uk-UA" sz="3200">
              <a:solidFill>
                <a:schemeClr val="tx2"/>
              </a:solidFill>
              <a:latin typeface="Cambria" pitchFamily="18" charset="0"/>
            </a:endParaRPr>
          </a:p>
          <a:p>
            <a:pPr defTabSz="914400"/>
            <a:endParaRPr lang="pl-PL" sz="900">
              <a:solidFill>
                <a:schemeClr val="tx2"/>
              </a:solidFill>
              <a:latin typeface="Cambria" pitchFamily="18" charset="0"/>
            </a:endParaRPr>
          </a:p>
          <a:p>
            <a:pPr defTabSz="914400"/>
            <a:r>
              <a:rPr lang="uk-UA">
                <a:solidFill>
                  <a:schemeClr val="tx2"/>
                </a:solidFill>
                <a:latin typeface="Cambria" pitchFamily="18" charset="0"/>
              </a:rPr>
              <a:t>Ви </a:t>
            </a:r>
            <a:r>
              <a:rPr lang="pl-PL">
                <a:solidFill>
                  <a:schemeClr val="tx2"/>
                </a:solidFill>
                <a:latin typeface="Cambria" pitchFamily="18" charset="0"/>
              </a:rPr>
              <a:t>маєте можливість увійти до складу</a:t>
            </a:r>
            <a:r>
              <a:rPr lang="uk-UA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pl-PL">
                <a:solidFill>
                  <a:schemeClr val="tx2"/>
                </a:solidFill>
                <a:latin typeface="Cambria" pitchFamily="18" charset="0"/>
              </a:rPr>
              <a:t>Студентської ради академії</a:t>
            </a:r>
            <a:r>
              <a:rPr lang="uk-UA">
                <a:solidFill>
                  <a:schemeClr val="tx2"/>
                </a:solidFill>
                <a:latin typeface="Cambria" pitchFamily="18" charset="0"/>
              </a:rPr>
              <a:t> і брати активну участь у студентському житті. </a:t>
            </a:r>
            <a:r>
              <a:rPr lang="pl-PL">
                <a:solidFill>
                  <a:schemeClr val="tx2"/>
                </a:solidFill>
                <a:latin typeface="Cambria" pitchFamily="18" charset="0"/>
              </a:rPr>
              <a:t>Представники</a:t>
            </a:r>
            <a:r>
              <a:rPr lang="uk-UA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pl-PL">
                <a:solidFill>
                  <a:schemeClr val="tx2"/>
                </a:solidFill>
                <a:latin typeface="Cambria" pitchFamily="18" charset="0"/>
              </a:rPr>
              <a:t>студентської ради</a:t>
            </a:r>
            <a:r>
              <a:rPr lang="uk-UA">
                <a:solidFill>
                  <a:schemeClr val="tx2"/>
                </a:solidFill>
                <a:latin typeface="Cambria" pitchFamily="18" charset="0"/>
              </a:rPr>
              <a:t> організовують різні творчі та мистецькі акції, зустрічі з відомими особистостями, практичні навчальні семінари, тренінги, реалізують</a:t>
            </a:r>
          </a:p>
          <a:p>
            <a:pPr defTabSz="914400"/>
            <a:r>
              <a:rPr lang="uk-UA">
                <a:solidFill>
                  <a:schemeClr val="tx2"/>
                </a:solidFill>
                <a:latin typeface="Cambria" pitchFamily="18" charset="0"/>
              </a:rPr>
              <a:t>креативні проєкти, беруть участь у наукових конференціях тощо.</a:t>
            </a:r>
            <a:endParaRPr lang="pl-PL">
              <a:solidFill>
                <a:schemeClr val="tx2"/>
              </a:solidFill>
              <a:latin typeface="Cambria" pitchFamily="18" charset="0"/>
            </a:endParaRPr>
          </a:p>
          <a:p>
            <a:pPr defTabSz="914400"/>
            <a:r>
              <a:rPr lang="pl-PL" sz="1400">
                <a:solidFill>
                  <a:schemeClr val="tx2"/>
                </a:solidFill>
                <a:latin typeface="Cambria" pitchFamily="18" charset="0"/>
              </a:rPr>
              <a:t>Склад студентської ради академії обирається на звітно-виборних зборах студентського самоврядування. </a:t>
            </a:r>
          </a:p>
          <a:p>
            <a:pPr defTabSz="914400"/>
            <a:r>
              <a:rPr lang="pl-PL" sz="1400">
                <a:solidFill>
                  <a:schemeClr val="tx2"/>
                </a:solidFill>
                <a:latin typeface="Cambria" pitchFamily="18" charset="0"/>
              </a:rPr>
              <a:t>(Якщо бажаєте увійти до складу студентської ради – заповніть анкету, яка знаходиться </a:t>
            </a:r>
            <a:r>
              <a:rPr lang="ru-RU" sz="1400">
                <a:solidFill>
                  <a:schemeClr val="tx2"/>
                </a:solidFill>
                <a:latin typeface="Cambria" pitchFamily="18" charset="0"/>
                <a:hlinkClick r:id="rId4"/>
              </a:rPr>
              <a:t>https://artip-books.in.ua</a:t>
            </a:r>
            <a:r>
              <a:rPr lang="pl-PL" sz="1400">
                <a:solidFill>
                  <a:schemeClr val="tx2"/>
                </a:solidFill>
                <a:latin typeface="Cambria" pitchFamily="18" charset="0"/>
              </a:rPr>
              <a:t>). </a:t>
            </a:r>
            <a:endParaRPr lang="ru-RU" sz="140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29703" name="Picture 7" descr="struktura-ossmicrosoft-word_page-0001-1536x108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2238" y="2771775"/>
            <a:ext cx="5202237" cy="3168650"/>
          </a:xfrm>
          <a:prstGeom prst="rect">
            <a:avLst/>
          </a:prstGeom>
          <a:noFill/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491163" y="2124075"/>
            <a:ext cx="475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pl-PL" sz="1800" b="1">
                <a:solidFill>
                  <a:schemeClr val="tx2"/>
                </a:solidFill>
                <a:latin typeface="Cambria" pitchFamily="18" charset="0"/>
              </a:rPr>
              <a:t>СТРУКТУРА СТУДЕНТСЬКОЇ РАДИ АКАДЕМІЇ</a:t>
            </a:r>
            <a:endParaRPr lang="ru-RU" sz="1800" b="1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D:\GELIODATA\ЗАКАЗЧИКИ\Тоня\Лого ИМЭМО Брендбук\Презентация страницы - без текста и лого_Страница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Объект 2"/>
          <p:cNvSpPr>
            <a:spLocks noGrp="1"/>
          </p:cNvSpPr>
          <p:nvPr>
            <p:ph idx="4294967295"/>
          </p:nvPr>
        </p:nvSpPr>
        <p:spPr>
          <a:xfrm>
            <a:off x="450850" y="1404938"/>
            <a:ext cx="9936163" cy="13668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600"/>
              <a:t>	</a:t>
            </a:r>
            <a:r>
              <a:rPr lang="pl-PL" sz="180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ru-RU" sz="1800">
              <a:latin typeface="Cambria" pitchFamily="18" charset="0"/>
            </a:endParaRPr>
          </a:p>
        </p:txBody>
      </p:sp>
      <p:pic>
        <p:nvPicPr>
          <p:cNvPr id="30724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7513" y="396875"/>
            <a:ext cx="1111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243013" y="1763713"/>
            <a:ext cx="8567737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uk-UA" sz="3600" b="1" dirty="0">
                <a:solidFill>
                  <a:schemeClr val="tx2"/>
                </a:solidFill>
                <a:latin typeface="Cambria" pitchFamily="18" charset="0"/>
              </a:rPr>
              <a:t>Реквізити оплати за навчання</a:t>
            </a:r>
          </a:p>
          <a:p>
            <a:pPr defTabSz="914400">
              <a:spcBef>
                <a:spcPct val="50000"/>
              </a:spcBef>
            </a:pPr>
            <a:endParaRPr lang="pl-PL" sz="1800" b="1" dirty="0">
              <a:solidFill>
                <a:schemeClr val="tx2"/>
              </a:solidFill>
              <a:latin typeface="Cambria" pitchFamily="18" charset="0"/>
            </a:endParaRPr>
          </a:p>
          <a:p>
            <a:pPr defTabSz="914400">
              <a:spcBef>
                <a:spcPct val="50000"/>
              </a:spcBef>
            </a:pPr>
            <a:r>
              <a:rPr lang="ru-RU" sz="1800" b="1" dirty="0" err="1">
                <a:solidFill>
                  <a:schemeClr val="tx2"/>
                </a:solidFill>
                <a:latin typeface="Cambria" pitchFamily="18" charset="0"/>
              </a:rPr>
              <a:t>Повна</a:t>
            </a:r>
            <a:r>
              <a:rPr lang="ru-RU" sz="18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latin typeface="Cambria" pitchFamily="18" charset="0"/>
              </a:rPr>
              <a:t>назва</a:t>
            </a:r>
            <a:r>
              <a:rPr lang="ru-RU" sz="1800" b="1" dirty="0">
                <a:solidFill>
                  <a:schemeClr val="tx2"/>
                </a:solidFill>
                <a:latin typeface="Cambria" pitchFamily="18" charset="0"/>
              </a:rPr>
              <a:t>: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 ПРИВАТНИЙ ВИЩИЙ НАВЧАЛЬНИЙ ЗАКЛАД «АКАДЕМІЯ РЕКРЕАЦІЙНИХ ТЕХНОЛОГІЙ І ПРАВА»</a:t>
            </a:r>
            <a:br>
              <a:rPr lang="ru-RU" sz="1800" dirty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1800" b="1" dirty="0" err="1">
                <a:solidFill>
                  <a:schemeClr val="tx2"/>
                </a:solidFill>
                <a:latin typeface="Cambria" pitchFamily="18" charset="0"/>
              </a:rPr>
              <a:t>Скорочена</a:t>
            </a:r>
            <a:r>
              <a:rPr lang="ru-RU" sz="18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latin typeface="Cambria" pitchFamily="18" charset="0"/>
              </a:rPr>
              <a:t>назва</a:t>
            </a:r>
            <a:r>
              <a:rPr lang="ru-RU" sz="1800" b="1" dirty="0">
                <a:solidFill>
                  <a:schemeClr val="tx2"/>
                </a:solidFill>
                <a:latin typeface="Cambria" pitchFamily="18" charset="0"/>
              </a:rPr>
              <a:t>: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 ЗВО </a:t>
            </a:r>
            <a:r>
              <a:rPr lang="ru-RU" sz="1800" dirty="0" err="1">
                <a:solidFill>
                  <a:schemeClr val="tx2"/>
                </a:solidFill>
                <a:latin typeface="Cambria" pitchFamily="18" charset="0"/>
              </a:rPr>
              <a:t>АРТіП</a:t>
            </a:r>
            <a:br>
              <a:rPr lang="ru-RU" sz="1800" dirty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1800" b="1" dirty="0" err="1">
                <a:solidFill>
                  <a:schemeClr val="tx2"/>
                </a:solidFill>
                <a:latin typeface="Cambria" pitchFamily="18" charset="0"/>
              </a:rPr>
              <a:t>Юридична</a:t>
            </a:r>
            <a:r>
              <a:rPr lang="ru-RU" sz="1800" b="1" dirty="0">
                <a:solidFill>
                  <a:schemeClr val="tx2"/>
                </a:solidFill>
                <a:latin typeface="Cambria" pitchFamily="18" charset="0"/>
              </a:rPr>
              <a:t> адреса: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 43023, </a:t>
            </a:r>
            <a:r>
              <a:rPr lang="ru-RU" sz="1800" dirty="0" err="1">
                <a:solidFill>
                  <a:schemeClr val="tx2"/>
                </a:solidFill>
                <a:latin typeface="Cambria" pitchFamily="18" charset="0"/>
              </a:rPr>
              <a:t>Волинська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mbria" pitchFamily="18" charset="0"/>
              </a:rPr>
              <a:t>обл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.,</a:t>
            </a:r>
            <a:r>
              <a:rPr lang="ru-RU" sz="1800" dirty="0" err="1">
                <a:solidFill>
                  <a:schemeClr val="tx2"/>
                </a:solidFill>
                <a:latin typeface="Cambria" pitchFamily="18" charset="0"/>
              </a:rPr>
              <a:t>м.Луцьк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 ,</a:t>
            </a:r>
            <a:r>
              <a:rPr lang="ru-RU" sz="1800" dirty="0" err="1">
                <a:solidFill>
                  <a:schemeClr val="tx2"/>
                </a:solidFill>
                <a:latin typeface="Cambria" pitchFamily="18" charset="0"/>
              </a:rPr>
              <a:t>вул.Карбишева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 ,2</a:t>
            </a:r>
            <a:br>
              <a:rPr lang="ru-RU" sz="1800" dirty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1800" b="1" dirty="0" err="1">
                <a:solidFill>
                  <a:schemeClr val="tx2"/>
                </a:solidFill>
                <a:latin typeface="Cambria" pitchFamily="18" charset="0"/>
              </a:rPr>
              <a:t>Фактична</a:t>
            </a:r>
            <a:r>
              <a:rPr lang="ru-RU" sz="1800" b="1" dirty="0">
                <a:solidFill>
                  <a:schemeClr val="tx2"/>
                </a:solidFill>
                <a:latin typeface="Cambria" pitchFamily="18" charset="0"/>
              </a:rPr>
              <a:t> адреса: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 43023, </a:t>
            </a:r>
            <a:r>
              <a:rPr lang="ru-RU" sz="1800" dirty="0" err="1">
                <a:solidFill>
                  <a:schemeClr val="tx2"/>
                </a:solidFill>
                <a:latin typeface="Cambria" pitchFamily="18" charset="0"/>
              </a:rPr>
              <a:t>Волинська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mbria" pitchFamily="18" charset="0"/>
              </a:rPr>
              <a:t>обл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.,</a:t>
            </a:r>
            <a:r>
              <a:rPr lang="ru-RU" sz="1800" dirty="0" err="1">
                <a:solidFill>
                  <a:schemeClr val="tx2"/>
                </a:solidFill>
                <a:latin typeface="Cambria" pitchFamily="18" charset="0"/>
              </a:rPr>
              <a:t>м.Луцьк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 ,</a:t>
            </a:r>
            <a:r>
              <a:rPr lang="ru-RU" sz="1800" dirty="0" err="1">
                <a:solidFill>
                  <a:schemeClr val="tx2"/>
                </a:solidFill>
                <a:latin typeface="Cambria" pitchFamily="18" charset="0"/>
              </a:rPr>
              <a:t>вул.Карбишева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 ,2</a:t>
            </a:r>
            <a:br>
              <a:rPr lang="ru-RU" sz="1800" dirty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1800" b="1" dirty="0">
                <a:solidFill>
                  <a:schemeClr val="tx2"/>
                </a:solidFill>
                <a:latin typeface="Cambria" pitchFamily="18" charset="0"/>
              </a:rPr>
              <a:t>РЕКВІЗИТИ:</a:t>
            </a:r>
            <a:br>
              <a:rPr lang="ru-RU" sz="1800" dirty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1800" b="1" dirty="0">
                <a:solidFill>
                  <a:schemeClr val="tx2"/>
                </a:solidFill>
                <a:latin typeface="Cambria" pitchFamily="18" charset="0"/>
              </a:rPr>
              <a:t>ЄДРПОУ: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 39246025</a:t>
            </a:r>
            <a:br>
              <a:rPr lang="ru-RU" sz="1800" dirty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Р/Р –UA 433052990000026003030807983 , ПАТ КБ </a:t>
            </a:r>
            <a:r>
              <a:rPr lang="ru-RU" sz="1800" dirty="0" err="1">
                <a:solidFill>
                  <a:schemeClr val="tx2"/>
                </a:solidFill>
                <a:latin typeface="Cambria" pitchFamily="18" charset="0"/>
              </a:rPr>
              <a:t>ПриватБанк</a:t>
            </a:r>
            <a:br>
              <a:rPr lang="ru-RU" sz="1800" dirty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МФО - 303440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D:\GELIODATA\ЗАКАЗЧИКИ\Тоня\Лого ИМЭМО Брендбук\Презентация страницы - без текста и лого_Страница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7513" y="396875"/>
            <a:ext cx="1111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906838" y="1547813"/>
            <a:ext cx="62642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uk-UA" sz="4400" b="1">
                <a:solidFill>
                  <a:schemeClr val="tx2"/>
                </a:solidFill>
                <a:latin typeface="Cambria" pitchFamily="18" charset="0"/>
              </a:rPr>
              <a:t>Повітряна тривога</a:t>
            </a:r>
          </a:p>
          <a:p>
            <a:pPr defTabSz="914400"/>
            <a:r>
              <a:rPr lang="uk-UA">
                <a:solidFill>
                  <a:schemeClr val="tx2"/>
                </a:solidFill>
                <a:latin typeface="Cambria" pitchFamily="18" charset="0"/>
              </a:rPr>
              <a:t>Якщо Ви </a:t>
            </a:r>
            <a:r>
              <a:rPr lang="pl-PL">
                <a:solidFill>
                  <a:schemeClr val="tx2"/>
                </a:solidFill>
                <a:latin typeface="Cambria" pitchFamily="18" charset="0"/>
              </a:rPr>
              <a:t>отримали</a:t>
            </a:r>
            <a:r>
              <a:rPr lang="uk-UA">
                <a:solidFill>
                  <a:schemeClr val="tx2"/>
                </a:solidFill>
                <a:latin typeface="Cambria" pitchFamily="18" charset="0"/>
              </a:rPr>
              <a:t> оповіщення «Повітряна тривога», швидко, але без паніки, зберіть особисті речі та прямуйте в укриття</a:t>
            </a:r>
            <a:r>
              <a:rPr lang="pl-PL">
                <a:solidFill>
                  <a:schemeClr val="tx2"/>
                </a:solidFill>
                <a:latin typeface="Cambria" pitchFamily="18" charset="0"/>
              </a:rPr>
              <a:t> академії</a:t>
            </a:r>
            <a:r>
              <a:rPr lang="uk-UA">
                <a:solidFill>
                  <a:schemeClr val="tx2"/>
                </a:solidFill>
                <a:latin typeface="Cambria" pitchFamily="18" charset="0"/>
              </a:rPr>
              <a:t>.</a:t>
            </a:r>
          </a:p>
          <a:p>
            <a:pPr defTabSz="914400"/>
            <a:endParaRPr lang="pl-PL">
              <a:solidFill>
                <a:schemeClr val="tx2"/>
              </a:solidFill>
              <a:latin typeface="Cambria" pitchFamily="18" charset="0"/>
            </a:endParaRPr>
          </a:p>
          <a:p>
            <a:pPr defTabSz="914400"/>
            <a:r>
              <a:rPr lang="pl-PL">
                <a:solidFill>
                  <a:schemeClr val="tx2"/>
                </a:solidFill>
                <a:latin typeface="Cambria" pitchFamily="18" charset="0"/>
              </a:rPr>
              <a:t>Слідкуйте</a:t>
            </a:r>
            <a:r>
              <a:rPr lang="uk-UA">
                <a:solidFill>
                  <a:schemeClr val="tx2"/>
                </a:solidFill>
                <a:latin typeface="Cambria" pitchFamily="18" charset="0"/>
              </a:rPr>
              <a:t> за вказівниками маршруту відповідно до вашого місцезнаходження.</a:t>
            </a:r>
          </a:p>
          <a:p>
            <a:pPr defTabSz="914400"/>
            <a:r>
              <a:rPr lang="uk-UA">
                <a:solidFill>
                  <a:schemeClr val="tx2"/>
                </a:solidFill>
                <a:latin typeface="Cambria" pitchFamily="18" charset="0"/>
              </a:rPr>
              <a:t>Після завершення небезпеки ви почуєте оповіщення про відбій повітряної тривоги. Після цього можна виходити з укриття та повертатися до звичних справ.</a:t>
            </a:r>
          </a:p>
          <a:p>
            <a:pPr defTabSz="914400"/>
            <a:endParaRPr lang="pl-PL">
              <a:solidFill>
                <a:schemeClr val="tx2"/>
              </a:solidFill>
              <a:latin typeface="Cambria" pitchFamily="18" charset="0"/>
            </a:endParaRPr>
          </a:p>
          <a:p>
            <a:pPr defTabSz="914400"/>
            <a:r>
              <a:rPr lang="uk-UA" b="1">
                <a:solidFill>
                  <a:schemeClr val="tx2"/>
                </a:solidFill>
                <a:latin typeface="Cambria" pitchFamily="18" charset="0"/>
              </a:rPr>
              <a:t>Бережіть себе! Разом переможемо!</a:t>
            </a:r>
            <a:endParaRPr lang="ru-RU" b="1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34822" name="image4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828675"/>
            <a:ext cx="337185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D:\GELIODATA\ЗАКАЗЧИКИ\Тоня\Лого ИМЭМО Брендбук\Презентация страницы - без текста и лого_Страница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-179388"/>
            <a:ext cx="10691812" cy="756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988" y="468313"/>
            <a:ext cx="5465762" cy="1223962"/>
          </a:xfrm>
        </p:spPr>
        <p:txBody>
          <a:bodyPr rtlCol="0">
            <a:normAutofit/>
          </a:bodyPr>
          <a:lstStyle/>
          <a:p>
            <a:pPr algn="l" defTabSz="1042872" fontAlgn="auto"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rPr>
              <a:t>ПРО АКАДЕМІЮ РЕКРЕАЦІЙНИХ ТЕХНОЛОГІЙ І ПРАВА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14340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3050" y="166688"/>
            <a:ext cx="1111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66180" y="1404938"/>
            <a:ext cx="928903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914400"/>
            <a:r>
              <a:rPr lang="uk-UA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червня 2014 рік – День народження Академії рекреаційних технологій і права.</a:t>
            </a:r>
            <a:endParaRPr lang="uk-UA" sz="1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914400"/>
            <a: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uk-UA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Академія рекреаційних технологій і права </a:t>
            </a:r>
            <a: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це один із сучасних закладів</a:t>
            </a:r>
            <a:b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Волині, де працює більше 70 викладачів та навчається понад 1000 студентів. Проте,</a:t>
            </a:r>
            <a:b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незважаючи на свій вік, він посів чільне місце серед провідних закладів вищої</a:t>
            </a:r>
            <a:b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освіти України.</a:t>
            </a:r>
            <a:b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Випускники академії обіймають відповідальні посади в органах державного</a:t>
            </a:r>
            <a:b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управління, в різних організаціях, підприємствах та приватних компаніях Волині,</a:t>
            </a:r>
            <a:b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України та за кордоном. Серед випускників академії – управлінці високого рангу,</a:t>
            </a:r>
            <a:b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успішні підприємці, депутати, знамениті спортсмени, висококваліфіковані</a:t>
            </a:r>
            <a:b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спеціалісти, та інші.</a:t>
            </a:r>
            <a:endParaRPr lang="en-US" sz="1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914400"/>
            <a:r>
              <a:rPr lang="en-US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uk-UA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Академія рекреаційних технологій і права </a:t>
            </a:r>
            <a: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сучасний навчальний заклад,</a:t>
            </a:r>
            <a:b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відкритий для молоді з різнорівневою освітньою підготовкою, диференційованих</a:t>
            </a:r>
            <a:b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соціальних можливостей і різного стану здоров’я.</a:t>
            </a:r>
          </a:p>
          <a:p>
            <a:pPr algn="just" defTabSz="914400"/>
            <a: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З ініціативи керівництва здійснюється фінансова підтримка талановитих</a:t>
            </a:r>
            <a:b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студентів; студентів з малозабезпечених сімей; студентів-сиріт та студентів з</a:t>
            </a:r>
            <a:b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особливими потребами. Надається вагома підтримка учасникам бойових дій та їх</a:t>
            </a:r>
            <a:b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дітям; студентам-відмінникам; молодим науковцям; спортсменам; активним</a:t>
            </a:r>
            <a:b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учасникам студентського самоврядування; юним талантам, досягнення яких</a:t>
            </a:r>
            <a:b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зміцнюють позитивний імідж Академії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D:\GELIODATA\ЗАКАЗЧИКИ\Тоня\Лого ИМЭМО Брендбук\Презентация страницы - без текста и лого_Страница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52" y="-389161"/>
            <a:ext cx="10691812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593725" y="1331913"/>
            <a:ext cx="9432925" cy="5184775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pl-PL" sz="1600" dirty="0">
                <a:latin typeface="Myriad Pro"/>
              </a:rPr>
              <a:t>	</a:t>
            </a:r>
            <a:endParaRPr lang="pl-PL" sz="18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1536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7513" y="396875"/>
            <a:ext cx="1111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431732" y="2007269"/>
            <a:ext cx="42985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Виконуємо правила анти </a:t>
            </a:r>
            <a:r>
              <a:rPr lang="en-A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COVID-19 </a:t>
            </a:r>
          </a:p>
          <a:p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446098"/>
            <a:ext cx="5892332" cy="589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3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D:\GELIODATA\ЗАКАЗЧИКИ\Тоня\Лого ИМЭМО Брендбук\Презентация страницы - без текста и лого_Страница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7513" y="396875"/>
            <a:ext cx="1111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954088" y="1763713"/>
            <a:ext cx="8929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uk-UA" sz="40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ru-RU" sz="28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07" y="2378448"/>
            <a:ext cx="4585692" cy="4585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6340" y="1620391"/>
            <a:ext cx="6699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ЗАБОРОНЕНО!</a:t>
            </a:r>
          </a:p>
        </p:txBody>
      </p:sp>
    </p:spTree>
    <p:extLst>
      <p:ext uri="{BB962C8B-B14F-4D97-AF65-F5344CB8AC3E}">
        <p14:creationId xmlns:p14="http://schemas.microsoft.com/office/powerpoint/2010/main" val="1072910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D:\GELIODATA\ЗАКАЗЧИКИ\Тоня\Лого ИМЭМО Брендбук\Презентация страницы - без текста и лого_Страница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7513" y="396875"/>
            <a:ext cx="1111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954088" y="1763713"/>
            <a:ext cx="892968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uk-UA" sz="4000" b="1" dirty="0">
                <a:solidFill>
                  <a:schemeClr val="tx2"/>
                </a:solidFill>
                <a:latin typeface="Cambria" pitchFamily="18" charset="0"/>
              </a:rPr>
              <a:t>Телефони довіри для студентів</a:t>
            </a:r>
          </a:p>
          <a:p>
            <a:pPr defTabSz="914400">
              <a:spcBef>
                <a:spcPct val="50000"/>
              </a:spcBef>
            </a:pPr>
            <a:r>
              <a:rPr lang="pl-PL" sz="2800" dirty="0">
                <a:solidFill>
                  <a:schemeClr val="tx2"/>
                </a:solidFill>
                <a:latin typeface="Cambria" pitchFamily="18" charset="0"/>
              </a:rPr>
              <a:t>В академії є телефон довіри:</a:t>
            </a:r>
            <a:endParaRPr lang="uk-UA" sz="2800" dirty="0">
              <a:solidFill>
                <a:schemeClr val="tx2"/>
              </a:solidFill>
              <a:latin typeface="Cambria" pitchFamily="18" charset="0"/>
            </a:endParaRPr>
          </a:p>
          <a:p>
            <a:pPr defTabSz="914400">
              <a:spcBef>
                <a:spcPct val="50000"/>
              </a:spcBef>
            </a:pPr>
            <a:r>
              <a:rPr lang="uk-UA" sz="2800" dirty="0">
                <a:solidFill>
                  <a:schemeClr val="tx2"/>
                </a:solidFill>
                <a:latin typeface="Cambria" pitchFamily="18" charset="0"/>
              </a:rPr>
              <a:t>+380667213445</a:t>
            </a:r>
            <a:endParaRPr lang="pl-PL" sz="2800" dirty="0">
              <a:solidFill>
                <a:schemeClr val="tx2"/>
              </a:solidFill>
              <a:latin typeface="Cambria" pitchFamily="18" charset="0"/>
            </a:endParaRPr>
          </a:p>
          <a:p>
            <a:pPr defTabSz="914400">
              <a:spcBef>
                <a:spcPct val="50000"/>
              </a:spcBef>
            </a:pPr>
            <a:endParaRPr lang="pl-PL" sz="2800" dirty="0">
              <a:solidFill>
                <a:schemeClr val="tx2"/>
              </a:solidFill>
              <a:latin typeface="Cambria" pitchFamily="18" charset="0"/>
            </a:endParaRPr>
          </a:p>
          <a:p>
            <a:pPr defTabSz="914400">
              <a:spcBef>
                <a:spcPct val="50000"/>
              </a:spcBef>
            </a:pPr>
            <a:r>
              <a:rPr lang="pl-PL" sz="2800" dirty="0">
                <a:solidFill>
                  <a:schemeClr val="tx2"/>
                </a:solidFill>
                <a:latin typeface="Cambria" pitchFamily="18" charset="0"/>
              </a:rPr>
              <a:t>Також в холі академії є Скринька довіри.</a:t>
            </a:r>
            <a:endParaRPr lang="ru-RU" sz="28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188" y="2652286"/>
            <a:ext cx="24384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D:\GELIODATA\ЗАКАЗЧИКИ\Тоня\Лого ИМЭМО Брендбук\Презентация страницы - без текста и лого_Страница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Объект 2"/>
          <p:cNvSpPr>
            <a:spLocks noGrp="1"/>
          </p:cNvSpPr>
          <p:nvPr>
            <p:ph idx="4294967295"/>
          </p:nvPr>
        </p:nvSpPr>
        <p:spPr>
          <a:xfrm>
            <a:off x="450850" y="1331913"/>
            <a:ext cx="9936163" cy="51133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600"/>
              <a:t>	</a:t>
            </a:r>
            <a:r>
              <a:rPr lang="pl-PL" sz="180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ru-RU" sz="1800">
              <a:latin typeface="Cambria" pitchFamily="18" charset="0"/>
            </a:endParaRPr>
          </a:p>
        </p:txBody>
      </p:sp>
      <p:pic>
        <p:nvPicPr>
          <p:cNvPr id="33796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3813" y="1116013"/>
            <a:ext cx="3311525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033588" y="4140200"/>
            <a:ext cx="75612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pl-PL" b="1">
                <a:solidFill>
                  <a:schemeClr val="tx2"/>
                </a:solidFill>
                <a:latin typeface="Cambria" pitchFamily="18" charset="0"/>
              </a:rPr>
              <a:t>БАЖАЄМО ЯСКРАВОГО СТУДЕНТСЬКОГО ЖИТТЯ</a:t>
            </a:r>
          </a:p>
          <a:p>
            <a:pPr algn="ctr" defTabSz="914400">
              <a:spcBef>
                <a:spcPct val="50000"/>
              </a:spcBef>
            </a:pPr>
            <a:r>
              <a:rPr lang="pl-PL" b="1">
                <a:solidFill>
                  <a:schemeClr val="tx2"/>
                </a:solidFill>
                <a:latin typeface="Cambria" pitchFamily="18" charset="0"/>
              </a:rPr>
              <a:t>В АКАДЕМІЇ РЕКРЕАЦІЙНИХ ТЕХНОЛОГІЙ І ПРАВА!</a:t>
            </a:r>
            <a:endParaRPr lang="ru-RU" b="1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D:\GELIODATA\ЗАКАЗЧИКИ\Тоня\Лого ИМЭМО Брендбук\Презентация страницы - без текста и лого_Страница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4038" y="2052638"/>
            <a:ext cx="4459287" cy="711200"/>
          </a:xfrm>
        </p:spPr>
        <p:txBody>
          <a:bodyPr>
            <a:normAutofit fontScale="90000"/>
          </a:bodyPr>
          <a:lstStyle/>
          <a:p>
            <a:pPr algn="l"/>
            <a:br>
              <a:rPr lang="pl-PL" sz="2400" b="1">
                <a:solidFill>
                  <a:srgbClr val="17375E"/>
                </a:solidFill>
                <a:latin typeface="Myriad Pro"/>
              </a:rPr>
            </a:br>
            <a:br>
              <a:rPr lang="pl-PL" sz="2400" b="1">
                <a:solidFill>
                  <a:srgbClr val="17375E"/>
                </a:solidFill>
                <a:latin typeface="Myriad Pro"/>
              </a:rPr>
            </a:br>
            <a:br>
              <a:rPr lang="pl-PL" sz="2400" b="1">
                <a:solidFill>
                  <a:srgbClr val="17375E"/>
                </a:solidFill>
                <a:latin typeface="Myriad Pro"/>
              </a:rPr>
            </a:br>
            <a:r>
              <a:rPr lang="pl-PL" sz="2400" b="1">
                <a:solidFill>
                  <a:srgbClr val="17375E"/>
                </a:solidFill>
                <a:latin typeface="Cambria" pitchFamily="18" charset="0"/>
              </a:rPr>
              <a:t>ЛЮДМИЛА СТАСЮК – </a:t>
            </a:r>
            <a:br>
              <a:rPr lang="pl-PL" sz="2400" b="1">
                <a:solidFill>
                  <a:srgbClr val="17375E"/>
                </a:solidFill>
                <a:latin typeface="Cambria" pitchFamily="18" charset="0"/>
              </a:rPr>
            </a:br>
            <a:r>
              <a:rPr lang="pl-PL" sz="2400" b="1">
                <a:solidFill>
                  <a:srgbClr val="17375E"/>
                </a:solidFill>
                <a:latin typeface="Cambria" pitchFamily="18" charset="0"/>
              </a:rPr>
              <a:t>ректор, </a:t>
            </a:r>
            <a:br>
              <a:rPr lang="pl-PL" sz="2400" b="1">
                <a:solidFill>
                  <a:srgbClr val="17375E"/>
                </a:solidFill>
                <a:latin typeface="Cambria" pitchFamily="18" charset="0"/>
              </a:rPr>
            </a:br>
            <a:r>
              <a:rPr lang="pl-PL" sz="2400" b="1">
                <a:solidFill>
                  <a:srgbClr val="17375E"/>
                </a:solidFill>
                <a:latin typeface="Cambria" pitchFamily="18" charset="0"/>
              </a:rPr>
              <a:t>кандидат політичних наук, доцент,</a:t>
            </a:r>
            <a:br>
              <a:rPr lang="pl-PL" sz="2400" b="1">
                <a:solidFill>
                  <a:srgbClr val="17375E"/>
                </a:solidFill>
                <a:latin typeface="Cambria" pitchFamily="18" charset="0"/>
              </a:rPr>
            </a:br>
            <a:r>
              <a:rPr lang="pl-PL" sz="2400" b="1">
                <a:solidFill>
                  <a:srgbClr val="17375E"/>
                </a:solidFill>
                <a:latin typeface="Cambria" pitchFamily="18" charset="0"/>
              </a:rPr>
              <a:t>депутат обласної ради</a:t>
            </a:r>
            <a:endParaRPr lang="ru-RU" sz="2400" b="1">
              <a:solidFill>
                <a:srgbClr val="17375E"/>
              </a:solidFill>
              <a:latin typeface="Cambria" pitchFamily="18" charset="0"/>
            </a:endParaRPr>
          </a:p>
        </p:txBody>
      </p:sp>
      <p:pic>
        <p:nvPicPr>
          <p:cNvPr id="17413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7513" y="323850"/>
            <a:ext cx="1111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118626905_2709240452652839_7825661558446955707_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825" y="1476375"/>
            <a:ext cx="4905375" cy="44577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D:\GELIODATA\ЗАКАЗЧИКИ\Тоня\Лого ИМЭМО Брендбук\Презентация страницы - без текста и лого_Страница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7513" y="323850"/>
            <a:ext cx="1111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94172" y="1332359"/>
            <a:ext cx="97901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Права та обов’язки осіб, які навчаються в Академії</a:t>
            </a:r>
          </a:p>
          <a:p>
            <a:pPr lvl="0" algn="just"/>
            <a:endParaRPr lang="en-US" sz="14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uk-UA" b="1" u="sng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Особи, які навчаються в Академії, мають право на: </a:t>
            </a:r>
          </a:p>
          <a:p>
            <a:pPr lvl="0" algn="just"/>
            <a:r>
              <a:rPr lang="uk-UA" sz="1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вибір форми навчання; </a:t>
            </a:r>
          </a:p>
          <a:p>
            <a:pPr lvl="0" algn="just"/>
            <a:r>
              <a:rPr lang="uk-UA" sz="1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участь у студентському самоврядуванні; </a:t>
            </a:r>
          </a:p>
          <a:p>
            <a:pPr lvl="0" algn="just"/>
            <a:r>
              <a:rPr lang="uk-UA" sz="1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безпечні і нешкідливі умови навчання; </a:t>
            </a:r>
          </a:p>
          <a:p>
            <a:pPr lvl="0" algn="just"/>
            <a:r>
              <a:rPr lang="uk-UA" sz="1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трудову діяльність у </a:t>
            </a:r>
            <a:r>
              <a:rPr lang="uk-UA" sz="14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позанавчальний</a:t>
            </a:r>
            <a:r>
              <a:rPr lang="uk-UA" sz="1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час; </a:t>
            </a:r>
          </a:p>
          <a:p>
            <a:pPr lvl="0" algn="just"/>
            <a:r>
              <a:rPr lang="uk-UA" sz="1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користування навчальною, науковою, виробничою, культурною, спортивною, побутовою, оздоровчою базою Академії; </a:t>
            </a:r>
          </a:p>
          <a:p>
            <a:pPr lvl="0" algn="just"/>
            <a:r>
              <a:rPr lang="uk-UA" sz="1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участь у науково-дослідних, дослідно-конструкторських роботах, конференціях, симпозіумах, виставках, конкурсах, представлення своїх робіт для публікацій; </a:t>
            </a:r>
          </a:p>
          <a:p>
            <a:pPr lvl="0" algn="just"/>
            <a:r>
              <a:rPr lang="uk-UA" sz="1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участь в обговоренні та вирішенні питань удосконалення навчально-виховного процесу, науково-дослідної роботи, організації дозвілля, побуту, оздоровлення; </a:t>
            </a:r>
          </a:p>
          <a:p>
            <a:pPr lvl="0" algn="just"/>
            <a:r>
              <a:rPr lang="uk-UA" sz="1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участь у об’єднаннях громадян (здійснення громадських прав, виконання громадських обов’язків дозволено тільки у вільний від навчання час); </a:t>
            </a:r>
          </a:p>
          <a:p>
            <a:pPr lvl="0" algn="just"/>
            <a:r>
              <a:rPr lang="uk-UA" sz="1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обрання навчальних дисциплін за напрямом підготовки (спеціальністю) в межах, передбачених освітньо-професійною програмою підготовки та робочим навчальним планом; </a:t>
            </a:r>
          </a:p>
          <a:p>
            <a:pPr lvl="0" algn="just"/>
            <a:r>
              <a:rPr lang="uk-UA" sz="1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участь у формуванні індивідуального навчального плану; </a:t>
            </a:r>
          </a:p>
          <a:p>
            <a:pPr lvl="0" algn="just"/>
            <a:r>
              <a:rPr lang="uk-UA" sz="1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моральне та  матеріальне заохочення за успіхи у навчанні, активну участь у науково-дослідній роботі та громадському житті Академії;  </a:t>
            </a:r>
          </a:p>
          <a:p>
            <a:pPr lvl="0" algn="just"/>
            <a:r>
              <a:rPr lang="uk-UA" sz="1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захист від будь-яких форм експлуатації, фізичного та психічного насильства; </a:t>
            </a:r>
          </a:p>
          <a:p>
            <a:pPr lvl="0" algn="just"/>
            <a:r>
              <a:rPr lang="uk-UA" sz="1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безкоштовне користування бібліотекою, інформаційними фондами, послугами навчальних, наукових та інших підрозділів Академії; </a:t>
            </a:r>
          </a:p>
          <a:p>
            <a:pPr lvl="0" algn="just"/>
            <a:r>
              <a:rPr lang="uk-UA" sz="1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канікулярну відпустку тривалістю не менше ніж вісім календарних тижнів. </a:t>
            </a:r>
          </a:p>
          <a:p>
            <a:pPr algn="just"/>
            <a:endParaRPr lang="uk-UA" sz="14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47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D:\GELIODATA\ЗАКАЗЧИКИ\Тоня\Лого ИМЭМО Брендбук\Презентация страницы - без текста и лого_Страница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7513" y="323850"/>
            <a:ext cx="1111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30404" y="1332359"/>
            <a:ext cx="978026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uk-UA" b="1" u="sng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Особи, які навчаються в Академії, зобов’язані: </a:t>
            </a:r>
          </a:p>
          <a:p>
            <a:pPr lvl="0" algn="just"/>
            <a:r>
              <a:rPr lang="uk-UA" sz="1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дотримуватись положень, викладених в Статуті Академії, Положенні про організацію навчального процесу;</a:t>
            </a:r>
          </a:p>
          <a:p>
            <a:pPr lvl="0" algn="just"/>
            <a:r>
              <a:rPr lang="uk-UA" sz="1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систематично та глибоко оволодівати знаннями, практичними навичками із напряму підготовки (спеціальності), сумлінно працювати над підвищенням свого освітнього, наукового та загальнокультурного рівня; </a:t>
            </a:r>
          </a:p>
          <a:p>
            <a:pPr lvl="0" algn="just"/>
            <a:r>
              <a:rPr lang="uk-UA" sz="1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виконувати всі вимоги навчального плану в терміни, визначені графіком організації навчального процесу; </a:t>
            </a:r>
          </a:p>
          <a:p>
            <a:pPr lvl="0" algn="just"/>
            <a:r>
              <a:rPr lang="uk-UA" sz="1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обов’язково відвідувати усі види навчальних занять; умови надання індивідуального графіку визначаються Положенням про організацію навчального процесу у вищих навчальних закладах; студенти, що пропустили через поважні причини навчальні заняття, та потребують обов’язкового відпрацювання (лабораторні роботи і т. ін.), повинні їх виконати у спеціально встановлений для цього час у визначеному кафедрою порядку; </a:t>
            </a:r>
          </a:p>
          <a:p>
            <a:pPr lvl="0" algn="just"/>
            <a:r>
              <a:rPr lang="uk-UA" sz="1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своєчасно інформувати навчально-методичний відділ (куратора академічної групи) про неможливість через поважні причини відвідувати заняття, складати (перескладати) іспити, заліки, контрольні роботи тощо; при нез’явленні на заняття через поважні причини студент повинен протягом тижня після виходу на заняття подати підтверджуючі документи, оформлені належним чином; </a:t>
            </a:r>
          </a:p>
          <a:p>
            <a:pPr lvl="0" algn="just"/>
            <a:r>
              <a:rPr lang="uk-UA" sz="1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брати участь у роботах по самообслуговуванню в аудиторіях, навчальних приміщеннях, навчальних корпусах, допомагати підтримувати належний порядок на територіях, прилеглих до навчальних корпусів, інших культурно-побутових об’єктів, що обслуговують осіб, які навчаються в Академії; </a:t>
            </a:r>
          </a:p>
          <a:p>
            <a:pPr lvl="0" algn="just"/>
            <a:r>
              <a:rPr lang="uk-UA" sz="1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дбайливо та охайно ставитись до майна Академії (приміщень, меблів, обладнання, інвентарю, навчальних посібників, книжок, приладів та ін.); забороняється без дозволу керівництва Академії виносити речі та різне обладнання з лабораторій, навчальних та інших приміщень; </a:t>
            </a:r>
          </a:p>
          <a:p>
            <a:pPr lvl="0" algn="just"/>
            <a:r>
              <a:rPr lang="uk-UA" sz="1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виконувати розпорядження ректора Академії, членів ректорату, керівників структурних підрозділів,  старости академічної групи,  в межах їх повноважень; </a:t>
            </a:r>
          </a:p>
          <a:p>
            <a:pPr lvl="0" algn="just"/>
            <a:r>
              <a:rPr lang="uk-UA" sz="1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дбати про честь та авторитет Академії, не допускати протиправних та аморальних вчинків, бути дисциплінованим та охайним як в Академії, так і на вулиці та в інших громадських місцях. </a:t>
            </a:r>
          </a:p>
          <a:p>
            <a:endParaRPr lang="uk-UA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5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D:\GELIODATA\ЗАКАЗЧИКИ\Тоня\Лого ИМЭМО Брендбук\Презентация страницы - без текста и лого_Страница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450850" y="1404938"/>
            <a:ext cx="9936163" cy="5113337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pl-PL" sz="1600" dirty="0"/>
              <a:t>	</a:t>
            </a:r>
            <a:endParaRPr lang="ru-RU" sz="1800" dirty="0">
              <a:latin typeface="Cambria" pitchFamily="18" charset="0"/>
            </a:endParaRPr>
          </a:p>
        </p:txBody>
      </p:sp>
      <p:pic>
        <p:nvPicPr>
          <p:cNvPr id="16390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7513" y="396875"/>
            <a:ext cx="1111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98731" y="1132367"/>
            <a:ext cx="9686131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spcBef>
                <a:spcPts val="0"/>
              </a:spcBef>
            </a:pPr>
            <a:r>
              <a:rPr lang="ru-RU" b="1" u="sng" dirty="0">
                <a:solidFill>
                  <a:srgbClr val="002060"/>
                </a:solidFill>
                <a:latin typeface="Cambria" pitchFamily="18" charset="0"/>
              </a:rPr>
              <a:t>МІСІЯ</a:t>
            </a:r>
            <a:r>
              <a:rPr lang="pl-PL" b="1" u="sng" dirty="0">
                <a:solidFill>
                  <a:srgbClr val="002060"/>
                </a:solidFill>
                <a:latin typeface="Cambria" pitchFamily="18" charset="0"/>
              </a:rPr>
              <a:t>:</a:t>
            </a:r>
            <a:endParaRPr lang="uk-UA" b="1" u="sng" dirty="0">
              <a:solidFill>
                <a:srgbClr val="002060"/>
              </a:solidFill>
              <a:latin typeface="Cambria" pitchFamily="18" charset="0"/>
            </a:endParaRPr>
          </a:p>
          <a:p>
            <a:pPr algn="just" defTabSz="914400">
              <a:spcBef>
                <a:spcPts val="0"/>
              </a:spcBef>
            </a:pPr>
            <a:r>
              <a:rPr lang="uk-UA" sz="1600" b="1" dirty="0">
                <a:solidFill>
                  <a:srgbClr val="002060"/>
                </a:solidFill>
                <a:latin typeface="Cambria" pitchFamily="18" charset="0"/>
              </a:rPr>
              <a:t>Академія рекреаційних технологій і права – це класичний, орієнтований на міжнародні стандарти освіти науково-освітній центр України, що надає якісні освітні послуги для формування творчої, національно свідомої, з чіткою громадянською позицією, з почуттям поваги до людської честі і гідності, всебічно розвиненої особистості; сприяє професійному, інтелектуальному і творчому розвитку здобувачів освіти у тому числі соціально незахищених верств населення, зокрема осіб з інвалідністю, а також їх підтримка у руслі подальшої соціалізації та адаптації до викликів сучасності.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865" y="3334950"/>
            <a:ext cx="96861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ЦІННОСТІ:</a:t>
            </a:r>
          </a:p>
          <a:p>
            <a:pPr algn="just"/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якість освіти; «трикутник знань» (освіта-наука-інновації); наукові дослідження; академічна свобода і доброчесність; верховенство права та демократії; безпека держави; освіта впродовж життя; прозорість; громадянська позиція та патріотизм; демократія та гуманізм; унікальність і креативність; розвиток особистості; людяність; культура і традиції. </a:t>
            </a:r>
          </a:p>
          <a:p>
            <a:pPr algn="just"/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660" y="4843332"/>
            <a:ext cx="9541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spcBef>
                <a:spcPts val="0"/>
              </a:spcBef>
            </a:pPr>
            <a:r>
              <a:rPr lang="pl-PL" sz="1600" b="1" u="sng" dirty="0">
                <a:solidFill>
                  <a:srgbClr val="002060"/>
                </a:solidFill>
                <a:latin typeface="Cambria" pitchFamily="18" charset="0"/>
              </a:rPr>
              <a:t>ВІЗІЯ:</a:t>
            </a:r>
          </a:p>
          <a:p>
            <a:pPr algn="just" defTabSz="914400"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Бути закладом </a:t>
            </a:r>
            <a:r>
              <a:rPr lang="ru-RU" sz="1600" b="1" dirty="0" err="1">
                <a:solidFill>
                  <a:srgbClr val="002060"/>
                </a:solidFill>
                <a:latin typeface="Cambria" pitchFamily="18" charset="0"/>
              </a:rPr>
              <a:t>вищої</a:t>
            </a:r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Cambria" pitchFamily="18" charset="0"/>
              </a:rPr>
              <a:t>освіти</a:t>
            </a:r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Cambria" pitchFamily="18" charset="0"/>
              </a:rPr>
              <a:t>науково-дослідницького</a:t>
            </a:r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 типу, </a:t>
            </a:r>
            <a:r>
              <a:rPr lang="ru-RU" sz="1600" b="1" dirty="0" err="1">
                <a:solidFill>
                  <a:srgbClr val="002060"/>
                </a:solidFill>
                <a:latin typeface="Cambria" pitchFamily="18" charset="0"/>
              </a:rPr>
              <a:t>що</a:t>
            </a:r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 активно </a:t>
            </a:r>
            <a:r>
              <a:rPr lang="ru-RU" sz="1600" b="1" dirty="0" err="1">
                <a:solidFill>
                  <a:srgbClr val="002060"/>
                </a:solidFill>
                <a:latin typeface="Cambria" pitchFamily="18" charset="0"/>
              </a:rPr>
              <a:t>сприяє</a:t>
            </a:r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Cambria" pitchFamily="18" charset="0"/>
              </a:rPr>
              <a:t>підготовці</a:t>
            </a:r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Cambria" pitchFamily="18" charset="0"/>
              </a:rPr>
              <a:t>високоосвічених</a:t>
            </a:r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Cambria" pitchFamily="18" charset="0"/>
              </a:rPr>
              <a:t>готових</a:t>
            </a:r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 до </a:t>
            </a:r>
            <a:r>
              <a:rPr lang="ru-RU" sz="1600" b="1" dirty="0" err="1">
                <a:solidFill>
                  <a:srgbClr val="002060"/>
                </a:solidFill>
                <a:latin typeface="Cambria" pitchFamily="18" charset="0"/>
              </a:rPr>
              <a:t>кар’єри</a:t>
            </a:r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Cambria" pitchFamily="18" charset="0"/>
              </a:rPr>
              <a:t>членів</a:t>
            </a:r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Cambria" pitchFamily="18" charset="0"/>
              </a:rPr>
              <a:t>суспільства</a:t>
            </a:r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 не </a:t>
            </a:r>
            <a:r>
              <a:rPr lang="ru-RU" sz="1600" b="1" dirty="0" err="1">
                <a:solidFill>
                  <a:srgbClr val="002060"/>
                </a:solidFill>
                <a:latin typeface="Cambria" pitchFamily="18" charset="0"/>
              </a:rPr>
              <a:t>лише</a:t>
            </a:r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 для </a:t>
            </a:r>
            <a:r>
              <a:rPr lang="ru-RU" sz="1600" b="1" dirty="0" err="1">
                <a:solidFill>
                  <a:srgbClr val="002060"/>
                </a:solidFill>
                <a:latin typeface="Cambria" pitchFamily="18" charset="0"/>
              </a:rPr>
              <a:t>регіонального</a:t>
            </a:r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 сегменту ринку </a:t>
            </a:r>
            <a:r>
              <a:rPr lang="ru-RU" sz="1600" b="1" dirty="0" err="1">
                <a:solidFill>
                  <a:srgbClr val="002060"/>
                </a:solidFill>
                <a:latin typeface="Cambria" pitchFamily="18" charset="0"/>
              </a:rPr>
              <a:t>праці</a:t>
            </a:r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, а й для </a:t>
            </a:r>
            <a:r>
              <a:rPr lang="ru-RU" sz="1600" b="1" dirty="0" err="1">
                <a:solidFill>
                  <a:srgbClr val="002060"/>
                </a:solidFill>
                <a:latin typeface="Cambria" pitchFamily="18" charset="0"/>
              </a:rPr>
              <a:t>національного</a:t>
            </a:r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 та </a:t>
            </a:r>
            <a:r>
              <a:rPr lang="ru-RU" sz="1600" b="1" dirty="0" err="1">
                <a:solidFill>
                  <a:srgbClr val="002060"/>
                </a:solidFill>
                <a:latin typeface="Cambria" pitchFamily="18" charset="0"/>
              </a:rPr>
              <a:t>міжнародного</a:t>
            </a:r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. </a:t>
            </a:r>
          </a:p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598731" y="6012596"/>
            <a:ext cx="9217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ГАСЛО:</a:t>
            </a:r>
          </a:p>
          <a:p>
            <a:r>
              <a:rPr lang="ru-RU" sz="16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Освіта</a:t>
            </a: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sz="16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сьогодні</a:t>
            </a: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r>
              <a:rPr lang="ru-RU" sz="16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Кар’єра</a:t>
            </a: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завтра! </a:t>
            </a:r>
            <a:r>
              <a:rPr lang="ru-RU" sz="16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Успіх</a:t>
            </a: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sz="16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завжди</a:t>
            </a:r>
            <a:endParaRPr lang="uk-UA" sz="16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59658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D:\GELIODATA\ЗАКАЗЧИКИ\Тоня\Лого ИМЭМО Брендбук\Презентация страницы - без текста и лого_Страница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Объект 2"/>
          <p:cNvSpPr>
            <a:spLocks noGrp="1"/>
          </p:cNvSpPr>
          <p:nvPr>
            <p:ph idx="4294967295"/>
          </p:nvPr>
        </p:nvSpPr>
        <p:spPr>
          <a:xfrm>
            <a:off x="738188" y="1404938"/>
            <a:ext cx="9485312" cy="33115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600"/>
              <a:t>	</a:t>
            </a:r>
            <a:r>
              <a:rPr lang="pl-PL" sz="180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ru-RU" sz="1800">
              <a:latin typeface="Cambria" pitchFamily="18" charset="0"/>
            </a:endParaRPr>
          </a:p>
        </p:txBody>
      </p:sp>
      <p:pic>
        <p:nvPicPr>
          <p:cNvPr id="20484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7513" y="396875"/>
            <a:ext cx="1111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809625" y="1981200"/>
            <a:ext cx="928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ru-RU" b="1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809625" y="1547813"/>
            <a:ext cx="943292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uk-UA" sz="3600" b="1" dirty="0">
                <a:solidFill>
                  <a:schemeClr val="tx2"/>
                </a:solidFill>
                <a:latin typeface="Cambria" pitchFamily="18" charset="0"/>
              </a:rPr>
              <a:t>Чи буд</a:t>
            </a:r>
            <a:r>
              <a:rPr lang="pl-PL" sz="3600" b="1" dirty="0">
                <a:solidFill>
                  <a:schemeClr val="tx2"/>
                </a:solidFill>
                <a:latin typeface="Cambria" pitchFamily="18" charset="0"/>
              </a:rPr>
              <a:t>ете ви мати </a:t>
            </a:r>
            <a:r>
              <a:rPr lang="uk-UA" sz="3600" b="1" dirty="0">
                <a:solidFill>
                  <a:schemeClr val="tx2"/>
                </a:solidFill>
                <a:latin typeface="Cambria" pitchFamily="18" charset="0"/>
              </a:rPr>
              <a:t>залікову книжку?</a:t>
            </a:r>
            <a:endParaRPr lang="pl-PL" sz="3600" b="1" dirty="0">
              <a:solidFill>
                <a:schemeClr val="tx2"/>
              </a:solidFill>
              <a:latin typeface="Cambria" pitchFamily="18" charset="0"/>
            </a:endParaRPr>
          </a:p>
          <a:p>
            <a:pPr defTabSz="914400"/>
            <a:endParaRPr lang="uk-UA" sz="1800" b="1" dirty="0">
              <a:solidFill>
                <a:schemeClr val="tx2"/>
              </a:solidFill>
              <a:latin typeface="Cambria" pitchFamily="18" charset="0"/>
            </a:endParaRPr>
          </a:p>
          <a:p>
            <a:pPr algn="just" defTabSz="914400"/>
            <a:r>
              <a:rPr lang="pl-PL" b="1" dirty="0">
                <a:solidFill>
                  <a:schemeClr val="tx2"/>
                </a:solidFill>
                <a:latin typeface="Cambria" pitchFamily="18" charset="0"/>
              </a:rPr>
              <a:t>	</a:t>
            </a:r>
            <a:r>
              <a:rPr lang="uk-UA" b="1" dirty="0">
                <a:solidFill>
                  <a:schemeClr val="tx2"/>
                </a:solidFill>
                <a:latin typeface="Cambria" pitchFamily="18" charset="0"/>
              </a:rPr>
              <a:t>Звісно, що так. Вона Вам буде необхідною під час семестрового контролю. Викладач виставлятиме підсумкову оцінку з навчальної дисципліни у залікову книжку та у свою електронну відомість.</a:t>
            </a:r>
          </a:p>
          <a:p>
            <a:pPr algn="just" defTabSz="914400"/>
            <a:r>
              <a:rPr lang="pl-PL" b="1" dirty="0">
                <a:solidFill>
                  <a:schemeClr val="tx2"/>
                </a:solidFill>
                <a:latin typeface="Cambria" pitchFamily="18" charset="0"/>
              </a:rPr>
              <a:t>	</a:t>
            </a:r>
            <a:r>
              <a:rPr lang="uk-UA" b="1" dirty="0">
                <a:solidFill>
                  <a:schemeClr val="tx2"/>
                </a:solidFill>
                <a:latin typeface="Cambria" pitchFamily="18" charset="0"/>
              </a:rPr>
              <a:t>Залікову книжку Ви отримаєте у відділу з навчально-виховної та наукової роботи орієнтовно впродовж двох місяців з початку навчання.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63" y="4084266"/>
            <a:ext cx="3690516" cy="24603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D:\GELIODATA\ЗАКАЗЧИКИ\Тоня\Лого ИМЭМО Брендбук\Презентация страницы - без текста и лого_Страница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Объект 2"/>
          <p:cNvSpPr>
            <a:spLocks noGrp="1"/>
          </p:cNvSpPr>
          <p:nvPr>
            <p:ph idx="4294967295"/>
          </p:nvPr>
        </p:nvSpPr>
        <p:spPr>
          <a:xfrm>
            <a:off x="450850" y="1404938"/>
            <a:ext cx="9936163" cy="51133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600" dirty="0"/>
              <a:t>	</a:t>
            </a:r>
            <a:r>
              <a:rPr lang="pl-PL" sz="1800" dirty="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ru-RU" sz="1800" dirty="0">
              <a:latin typeface="Cambria" pitchFamily="18" charset="0"/>
            </a:endParaRPr>
          </a:p>
        </p:txBody>
      </p:sp>
      <p:pic>
        <p:nvPicPr>
          <p:cNvPr id="21508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7513" y="396875"/>
            <a:ext cx="1111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94172" y="1661245"/>
            <a:ext cx="7776171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uk-UA" sz="2800" b="1" dirty="0">
                <a:solidFill>
                  <a:schemeClr val="tx2"/>
                </a:solidFill>
                <a:latin typeface="Cambria" pitchFamily="18" charset="0"/>
              </a:rPr>
              <a:t>Якщо </a:t>
            </a:r>
            <a:r>
              <a:rPr lang="pl-PL" sz="2800" b="1" dirty="0">
                <a:solidFill>
                  <a:schemeClr val="tx2"/>
                </a:solidFill>
                <a:latin typeface="Cambria" pitchFamily="18" charset="0"/>
              </a:rPr>
              <a:t>вам буде</a:t>
            </a:r>
            <a:r>
              <a:rPr lang="uk-UA" sz="2800" b="1" dirty="0">
                <a:solidFill>
                  <a:schemeClr val="tx2"/>
                </a:solidFill>
                <a:latin typeface="Cambria" pitchFamily="18" charset="0"/>
              </a:rPr>
              <a:t> потрібна довідка</a:t>
            </a:r>
            <a:r>
              <a:rPr lang="pl-PL" sz="28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uk-UA" sz="2800" b="1" dirty="0">
                <a:solidFill>
                  <a:schemeClr val="tx2"/>
                </a:solidFill>
                <a:latin typeface="Cambria" pitchFamily="18" charset="0"/>
              </a:rPr>
              <a:t>з місця навчання – куди звернутись?</a:t>
            </a:r>
            <a:r>
              <a:rPr lang="pl-PL" sz="28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uk-UA" sz="2800" dirty="0">
              <a:solidFill>
                <a:schemeClr val="tx2"/>
              </a:solidFill>
              <a:latin typeface="Cambria" pitchFamily="18" charset="0"/>
            </a:endParaRPr>
          </a:p>
          <a:p>
            <a:pPr defTabSz="914400"/>
            <a:endParaRPr lang="pl-PL" sz="2800" dirty="0">
              <a:solidFill>
                <a:schemeClr val="tx2"/>
              </a:solidFill>
              <a:latin typeface="Cambria" pitchFamily="18" charset="0"/>
            </a:endParaRPr>
          </a:p>
          <a:p>
            <a:pPr defTabSz="914400"/>
            <a:r>
              <a:rPr lang="uk-UA" sz="2400" dirty="0">
                <a:solidFill>
                  <a:schemeClr val="tx2"/>
                </a:solidFill>
                <a:latin typeface="Cambria" pitchFamily="18" charset="0"/>
              </a:rPr>
              <a:t>Для отримання довідки, що Ви є студентом, Вам слід звернутись </a:t>
            </a:r>
            <a:r>
              <a:rPr lang="pl-PL" sz="2400" dirty="0">
                <a:solidFill>
                  <a:schemeClr val="tx2"/>
                </a:solidFill>
                <a:latin typeface="Cambria" pitchFamily="18" charset="0"/>
              </a:rPr>
              <a:t>у відділ з навчально-виховної та наукової роботи (6 поверх, 67 каб.</a:t>
            </a:r>
            <a:r>
              <a:rPr lang="uk-UA" sz="24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uk-UA" sz="2400" dirty="0" err="1">
                <a:solidFill>
                  <a:schemeClr val="tx2"/>
                </a:solidFill>
                <a:latin typeface="Cambria" pitchFamily="18" charset="0"/>
              </a:rPr>
              <a:t>тел</a:t>
            </a:r>
            <a:r>
              <a:rPr lang="uk-UA" sz="2400" dirty="0">
                <a:solidFill>
                  <a:schemeClr val="tx2"/>
                </a:solidFill>
                <a:latin typeface="Cambria" pitchFamily="18" charset="0"/>
              </a:rPr>
              <a:t>.: 0683908377)</a:t>
            </a:r>
            <a:r>
              <a:rPr lang="pl-PL" sz="2400" dirty="0">
                <a:solidFill>
                  <a:schemeClr val="tx2"/>
                </a:solidFill>
                <a:latin typeface="Cambria" pitchFamily="18" charset="0"/>
              </a:rPr>
              <a:t>)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defTabSz="914400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defTabSz="914400"/>
            <a:r>
              <a:rPr lang="uk-UA" sz="2400" dirty="0">
                <a:solidFill>
                  <a:schemeClr val="tx2"/>
                </a:solidFill>
                <a:latin typeface="Cambria" pitchFamily="18" charset="0"/>
              </a:rPr>
              <a:t>Довідки видаються </a:t>
            </a:r>
            <a:r>
              <a:rPr lang="uk-UA" sz="2400" b="1" dirty="0">
                <a:solidFill>
                  <a:schemeClr val="tx2"/>
                </a:solidFill>
                <a:latin typeface="Cambria" pitchFamily="18" charset="0"/>
              </a:rPr>
              <a:t>щочетверга</a:t>
            </a:r>
            <a:r>
              <a:rPr lang="uk-UA" sz="2400" dirty="0">
                <a:solidFill>
                  <a:schemeClr val="tx2"/>
                </a:solidFill>
                <a:latin typeface="Cambria" pitchFamily="18" charset="0"/>
              </a:rPr>
              <a:t> за попереднім замовленням.</a:t>
            </a:r>
            <a:endParaRPr lang="pl-PL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22" y="3276574"/>
            <a:ext cx="2191742" cy="360698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D:\GELIODATA\ЗАКАЗЧИКИ\Тоня\Лого ИМЭМО Брендбук\Презентация страницы - без текста и лого_Страница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Объект 2"/>
          <p:cNvSpPr>
            <a:spLocks noGrp="1"/>
          </p:cNvSpPr>
          <p:nvPr>
            <p:ph idx="4294967295"/>
          </p:nvPr>
        </p:nvSpPr>
        <p:spPr>
          <a:xfrm>
            <a:off x="450850" y="1404938"/>
            <a:ext cx="9936163" cy="51133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600"/>
              <a:t>	</a:t>
            </a:r>
            <a:r>
              <a:rPr lang="pl-PL" sz="180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ru-RU" sz="1800">
              <a:latin typeface="Cambria" pitchFamily="18" charset="0"/>
            </a:endParaRPr>
          </a:p>
        </p:txBody>
      </p:sp>
      <p:pic>
        <p:nvPicPr>
          <p:cNvPr id="2253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7513" y="396875"/>
            <a:ext cx="1111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22288" y="971550"/>
            <a:ext cx="9793287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1000" indent="-381000" defTabSz="914400"/>
            <a:r>
              <a:rPr lang="ru-RU" sz="2400" b="1">
                <a:solidFill>
                  <a:schemeClr val="tx2"/>
                </a:solidFill>
                <a:latin typeface="Cambria" pitchFamily="18" charset="0"/>
              </a:rPr>
              <a:t>Електронний </a:t>
            </a:r>
            <a:endParaRPr lang="pl-PL" sz="2400" b="1">
              <a:solidFill>
                <a:schemeClr val="tx2"/>
              </a:solidFill>
              <a:latin typeface="Cambria" pitchFamily="18" charset="0"/>
            </a:endParaRPr>
          </a:p>
          <a:p>
            <a:pPr marL="381000" indent="-381000" defTabSz="914400"/>
            <a:r>
              <a:rPr lang="ru-RU" sz="2400" b="1">
                <a:solidFill>
                  <a:schemeClr val="tx2"/>
                </a:solidFill>
                <a:latin typeface="Cambria" pitchFamily="18" charset="0"/>
              </a:rPr>
              <a:t>ресурс Академії</a:t>
            </a:r>
            <a:endParaRPr lang="pl-PL" sz="2400" b="1">
              <a:solidFill>
                <a:schemeClr val="tx2"/>
              </a:solidFill>
              <a:latin typeface="Cambria" pitchFamily="18" charset="0"/>
            </a:endParaRPr>
          </a:p>
          <a:p>
            <a:pPr marL="381000" indent="-381000" defTabSz="914400"/>
            <a:endParaRPr lang="ru-RU" sz="1600">
              <a:solidFill>
                <a:schemeClr val="tx2"/>
              </a:solidFill>
              <a:latin typeface="Cambria" pitchFamily="18" charset="0"/>
            </a:endParaRPr>
          </a:p>
          <a:p>
            <a:pPr marL="381000" indent="-381000" defTabSz="914400"/>
            <a:endParaRPr lang="pl-PL" sz="1000" b="1">
              <a:solidFill>
                <a:schemeClr val="tx2"/>
              </a:solidFill>
              <a:latin typeface="Cambria" pitchFamily="18" charset="0"/>
            </a:endParaRPr>
          </a:p>
          <a:p>
            <a:pPr marL="381000" indent="-381000" defTabSz="914400"/>
            <a:r>
              <a:rPr lang="ru-RU" b="1">
                <a:solidFill>
                  <a:schemeClr val="tx2"/>
                </a:solidFill>
                <a:latin typeface="Cambria" pitchFamily="18" charset="0"/>
              </a:rPr>
              <a:t>artip-books.in.ua</a:t>
            </a:r>
            <a:r>
              <a:rPr lang="ru-RU" sz="1600" b="1">
                <a:solidFill>
                  <a:schemeClr val="tx2"/>
                </a:solidFill>
                <a:latin typeface="Cambria" pitchFamily="18" charset="0"/>
              </a:rPr>
              <a:t> </a:t>
            </a:r>
            <a:r>
              <a:rPr lang="ru-RU" sz="1600">
                <a:solidFill>
                  <a:schemeClr val="tx2"/>
                </a:solidFill>
                <a:latin typeface="Cambria" pitchFamily="18" charset="0"/>
              </a:rPr>
              <a:t> – сайт інформаційної підтримки студентів </a:t>
            </a:r>
            <a:r>
              <a:rPr lang="ru-RU" sz="1600">
                <a:solidFill>
                  <a:schemeClr val="tx2"/>
                </a:solidFill>
                <a:latin typeface="Cambria" pitchFamily="18" charset="0"/>
                <a:hlinkClick r:id="rId4"/>
              </a:rPr>
              <a:t>АКАДЕМІЇ </a:t>
            </a:r>
            <a:r>
              <a:rPr lang="ru-RU" sz="1600">
                <a:solidFill>
                  <a:schemeClr val="tx2"/>
                </a:solidFill>
                <a:latin typeface="Cambria" pitchFamily="18" charset="0"/>
              </a:rPr>
              <a:t>рекреаційних технологій і права.</a:t>
            </a:r>
          </a:p>
          <a:p>
            <a:pPr marL="381000" indent="-381000" defTabSz="914400"/>
            <a:r>
              <a:rPr lang="ru-RU" sz="1600">
                <a:solidFill>
                  <a:schemeClr val="tx2"/>
                </a:solidFill>
                <a:latin typeface="Cambria" pitchFamily="18" charset="0"/>
              </a:rPr>
              <a:t>Всі матеріали подані виключно для ознайомлення  та використання в освітньому процесі.</a:t>
            </a:r>
          </a:p>
          <a:p>
            <a:pPr marL="381000" indent="-381000" defTabSz="914400"/>
            <a:r>
              <a:rPr lang="ru-RU" sz="1600">
                <a:solidFill>
                  <a:schemeClr val="tx2"/>
                </a:solidFill>
                <a:latin typeface="Cambria" pitchFamily="18" charset="0"/>
              </a:rPr>
              <a:t>Ви маєте право завантажувати, зберігати, друкувати, копіювати і спільно використовувати контент з цього сайту. Будь-яке розповсюдження матеріалів в комерційних цілях заборонено, оскільки  є предметом авторського права.</a:t>
            </a:r>
          </a:p>
          <a:p>
            <a:pPr marL="381000" indent="-381000" defTabSz="914400"/>
            <a:r>
              <a:rPr lang="ru-RU" sz="1600">
                <a:solidFill>
                  <a:schemeClr val="tx2"/>
                </a:solidFill>
                <a:latin typeface="Cambria" pitchFamily="18" charset="0"/>
              </a:rPr>
              <a:t>Будь-які логіни і паролі від цього сайту, надані вам або вибрані вами, призначені для вашого особистого користування і не можуть використовуватися ніким іншим.</a:t>
            </a:r>
          </a:p>
          <a:p>
            <a:pPr marL="381000" indent="-381000" defTabSz="914400"/>
            <a:r>
              <a:rPr lang="ru-RU" sz="1600">
                <a:solidFill>
                  <a:schemeClr val="tx2"/>
                </a:solidFill>
                <a:latin typeface="Cambria" pitchFamily="18" charset="0"/>
              </a:rPr>
              <a:t>Для повного доступу до курсів вам необхідно створити для себе  </a:t>
            </a:r>
            <a:r>
              <a:rPr lang="ru-RU" sz="1600">
                <a:solidFill>
                  <a:schemeClr val="tx2"/>
                </a:solidFill>
                <a:latin typeface="Cambria" pitchFamily="18" charset="0"/>
                <a:hlinkClick r:id="rId5"/>
              </a:rPr>
              <a:t>новий обліковий запис</a:t>
            </a:r>
            <a:r>
              <a:rPr lang="ru-RU" sz="1600">
                <a:solidFill>
                  <a:schemeClr val="tx2"/>
                </a:solidFill>
                <a:latin typeface="Cambria" pitchFamily="18" charset="0"/>
              </a:rPr>
              <a:t> на цьому веб-сайті. Для кожного окремого курсу також може бути потрібним “кодове слово”, яке вам повинен повідомити викладач. Є гостьовий доступ. Покрокова інструкція </a:t>
            </a:r>
            <a:r>
              <a:rPr lang="ru-RU" sz="1600">
                <a:solidFill>
                  <a:schemeClr val="tx2"/>
                </a:solidFill>
                <a:latin typeface="Cambria" pitchFamily="18" charset="0"/>
                <a:hlinkClick r:id="rId5"/>
              </a:rPr>
              <a:t>новий обліковий запис</a:t>
            </a:r>
            <a:endParaRPr lang="ru-RU" sz="1600">
              <a:solidFill>
                <a:schemeClr val="tx2"/>
              </a:solidFill>
              <a:latin typeface="Cambria" pitchFamily="18" charset="0"/>
            </a:endParaRPr>
          </a:p>
          <a:p>
            <a:pPr marL="381000" indent="-381000" defTabSz="914400"/>
            <a:r>
              <a:rPr lang="ru-RU" sz="1600">
                <a:solidFill>
                  <a:schemeClr val="tx2"/>
                </a:solidFill>
                <a:latin typeface="Cambria" pitchFamily="18" charset="0"/>
              </a:rPr>
              <a:t>Заповніть (форму, що містить дані про вас).</a:t>
            </a:r>
          </a:p>
          <a:p>
            <a:pPr marL="381000" indent="-381000" defTabSz="914400"/>
            <a:r>
              <a:rPr lang="ru-RU" sz="1600">
                <a:solidFill>
                  <a:schemeClr val="tx2"/>
                </a:solidFill>
                <a:latin typeface="Cambria" pitchFamily="18" charset="0"/>
              </a:rPr>
              <a:t>На вашу електронну пошту буде відправлено листа. Прохання: перевіряйте спам.</a:t>
            </a:r>
          </a:p>
          <a:p>
            <a:pPr marL="381000" indent="-381000" defTabSz="914400"/>
            <a:r>
              <a:rPr lang="ru-RU" sz="1600">
                <a:solidFill>
                  <a:schemeClr val="tx2"/>
                </a:solidFill>
                <a:latin typeface="Cambria" pitchFamily="18" charset="0"/>
              </a:rPr>
              <a:t>Прочитайте лист і зверніться за посиланням, зазначеним у ньому.</a:t>
            </a:r>
          </a:p>
          <a:p>
            <a:pPr marL="381000" indent="-381000" defTabSz="914400"/>
            <a:r>
              <a:rPr lang="ru-RU" sz="1600">
                <a:solidFill>
                  <a:schemeClr val="tx2"/>
                </a:solidFill>
                <a:latin typeface="Cambria" pitchFamily="18" charset="0"/>
              </a:rPr>
              <a:t>Обліковий запис буде підтверджено й система вас ідентифікує.</a:t>
            </a:r>
          </a:p>
          <a:p>
            <a:pPr marL="381000" indent="-381000" defTabSz="914400"/>
            <a:r>
              <a:rPr lang="ru-RU" sz="1600">
                <a:solidFill>
                  <a:schemeClr val="tx2"/>
                </a:solidFill>
                <a:latin typeface="Cambria" pitchFamily="18" charset="0"/>
              </a:rPr>
              <a:t>Оберіть курс, для навчання.</a:t>
            </a:r>
          </a:p>
          <a:p>
            <a:pPr marL="381000" indent="-381000" defTabSz="914400"/>
            <a:r>
              <a:rPr lang="ru-RU" sz="1600">
                <a:solidFill>
                  <a:schemeClr val="tx2"/>
                </a:solidFill>
                <a:latin typeface="Cambria" pitchFamily="18" charset="0"/>
              </a:rPr>
              <a:t>Якщо для запису на курс потрібно знання “кодового слова”, викладач повідомить його вам.</a:t>
            </a:r>
          </a:p>
          <a:p>
            <a:pPr marL="381000" indent="-381000" defTabSz="914400"/>
            <a:r>
              <a:rPr lang="ru-RU" sz="1600">
                <a:solidFill>
                  <a:schemeClr val="tx2"/>
                </a:solidFill>
                <a:latin typeface="Cambria" pitchFamily="18" charset="0"/>
              </a:rPr>
              <a:t>Отже, у вас з’явився повний доступ до курсу: з цього моменту ви будете користуватися своїм логіном (іменем користувача) та паролем, щоб потрапити на нього.</a:t>
            </a:r>
          </a:p>
        </p:txBody>
      </p:sp>
      <p:pic>
        <p:nvPicPr>
          <p:cNvPr id="22534" name="Picture 6" descr="akad-mud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30575" y="900113"/>
            <a:ext cx="2879725" cy="115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</TotalTime>
  <Words>1950</Words>
  <Application>Microsoft Office PowerPoint</Application>
  <PresentationFormat>Довільний</PresentationFormat>
  <Paragraphs>158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31" baseType="lpstr">
      <vt:lpstr>Arial</vt:lpstr>
      <vt:lpstr>Bookman Old Style</vt:lpstr>
      <vt:lpstr>Calibri</vt:lpstr>
      <vt:lpstr>Cambria</vt:lpstr>
      <vt:lpstr>Constantia</vt:lpstr>
      <vt:lpstr>Microsoft Sans Serif</vt:lpstr>
      <vt:lpstr>Myriad Pro</vt:lpstr>
      <vt:lpstr>Тема Office</vt:lpstr>
      <vt:lpstr>    ПУТІВНИК СТУДЕНТА АКАДЕМІЇ  РЕКРЕАЦІЙНИХ ТЕХНОЛОГІЙ І ПРАВА</vt:lpstr>
      <vt:lpstr>ПРО АКАДЕМІЮ РЕКРЕАЦІЙНИХ ТЕХНОЛОГІЙ І ПРАВА</vt:lpstr>
      <vt:lpstr>   ЛЮДМИЛА СТАСЮК –  ректор,  кандидат політичних наук, доцент, депутат обласної ради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Gelio</dc:creator>
  <cp:lastModifiedBy>Леся Сидорівна</cp:lastModifiedBy>
  <cp:revision>43</cp:revision>
  <dcterms:created xsi:type="dcterms:W3CDTF">2018-05-03T09:10:59Z</dcterms:created>
  <dcterms:modified xsi:type="dcterms:W3CDTF">2025-03-12T11:31:17Z</dcterms:modified>
</cp:coreProperties>
</file>